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5" r:id="rId5"/>
    <p:sldId id="336" r:id="rId6"/>
    <p:sldId id="337" r:id="rId7"/>
    <p:sldId id="338" r:id="rId8"/>
    <p:sldId id="339" r:id="rId9"/>
    <p:sldId id="340" r:id="rId10"/>
    <p:sldId id="341" r:id="rId11"/>
    <p:sldId id="34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5" autoAdjust="0"/>
    <p:restoredTop sz="95394" autoAdjust="0"/>
  </p:normalViewPr>
  <p:slideViewPr>
    <p:cSldViewPr snapToGrid="0">
      <p:cViewPr varScale="1">
        <p:scale>
          <a:sx n="98" d="100"/>
          <a:sy n="98" d="100"/>
        </p:scale>
        <p:origin x="840" y="90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kpx.com/474121/forest-lake-green-trees-cpl-filter-wide-angle/1280x720-wallpaper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lville.delaware.gov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</p:spPr>
        <p:txBody>
          <a:bodyPr/>
          <a:lstStyle/>
          <a:p>
            <a:r>
              <a:rPr lang="en-US" dirty="0"/>
              <a:t>2025-2026 Town of </a:t>
            </a:r>
            <a:r>
              <a:rPr lang="en-US" dirty="0" err="1"/>
              <a:t>mIllville</a:t>
            </a:r>
            <a:r>
              <a:rPr lang="en-US" dirty="0"/>
              <a:t> Delaware</a:t>
            </a:r>
            <a:br>
              <a:rPr lang="en-US" dirty="0"/>
            </a:br>
            <a:r>
              <a:rPr lang="en-US" dirty="0"/>
              <a:t>MILL rate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Prior Year Mill Rate and Collection</a:t>
            </a:r>
          </a:p>
          <a:p>
            <a:r>
              <a:rPr lang="en-US" dirty="0"/>
              <a:t>2025-2026 Suggestion</a:t>
            </a:r>
          </a:p>
          <a:p>
            <a:r>
              <a:rPr lang="en-US" dirty="0"/>
              <a:t>Commercial/Residential/Vacant Lots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420624"/>
            <a:ext cx="5864352" cy="3621024"/>
          </a:xfrm>
        </p:spPr>
        <p:txBody>
          <a:bodyPr/>
          <a:lstStyle/>
          <a:p>
            <a:r>
              <a:rPr lang="en-US" dirty="0"/>
              <a:t>PRIOR YEAR MILL RATE FACTOR 100</a:t>
            </a:r>
            <a:br>
              <a:rPr lang="en-US" dirty="0"/>
            </a:br>
            <a:r>
              <a:rPr lang="en-US" dirty="0"/>
              <a:t>TIMES .50 of </a:t>
            </a:r>
            <a:r>
              <a:rPr lang="en-US" dirty="0" err="1"/>
              <a:t>ASSESsed</a:t>
            </a:r>
            <a:r>
              <a:rPr lang="en-US" dirty="0"/>
              <a:t> PROPERTY VALUE</a:t>
            </a:r>
          </a:p>
        </p:txBody>
      </p:sp>
      <p:pic>
        <p:nvPicPr>
          <p:cNvPr id="11" name="Picture Placeholder 10" descr="A body of water with trees and grass&#10;&#10;AI-generated content may be incorrect.">
            <a:extLst>
              <a:ext uri="{FF2B5EF4-FFF2-40B4-BE49-F238E27FC236}">
                <a16:creationId xmlns:a16="http://schemas.microsoft.com/office/drawing/2014/main" id="{A7C297EF-4059-2A56-78E4-89E93F0397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315" r="28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/>
          <a:lstStyle/>
          <a:p>
            <a:r>
              <a:rPr lang="en-ZA" dirty="0"/>
              <a:t>In FISCAL YEAR 2024-2025</a:t>
            </a:r>
            <a:br>
              <a:rPr lang="en-ZA" dirty="0"/>
            </a:br>
            <a:r>
              <a:rPr lang="en-ZA" dirty="0"/>
              <a:t>the town collected $832,149</a:t>
            </a:r>
          </a:p>
        </p:txBody>
      </p:sp>
      <p:pic>
        <p:nvPicPr>
          <p:cNvPr id="12" name="Picture Placeholder 11" descr="A person in a yellow shirt">
            <a:extLst>
              <a:ext uri="{FF2B5EF4-FFF2-40B4-BE49-F238E27FC236}">
                <a16:creationId xmlns:a16="http://schemas.microsoft.com/office/drawing/2014/main" id="{BC85F8C0-B84C-01D2-4208-5596D725B2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" r="33"/>
          <a:stretch/>
        </p:blipFill>
        <p:spPr>
          <a:xfrm>
            <a:off x="-15240" y="-15240"/>
            <a:ext cx="4581525" cy="6602413"/>
          </a:xfrm>
        </p:spPr>
      </p:pic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OLD RATE COLLECTIONS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 dirty="0"/>
              <a:t>While the Town collected $832,149 in 2024-2025</a:t>
            </a:r>
          </a:p>
          <a:p>
            <a:r>
              <a:rPr lang="en-US" dirty="0"/>
              <a:t>The same rate would increase taxes collected to $5,520,195 using the same rate in 2025-2026 due to Sussex County increasing assessments.</a:t>
            </a:r>
          </a:p>
          <a:p>
            <a:r>
              <a:rPr lang="en-US" dirty="0"/>
              <a:t>That is a 6.63 times increase in collections.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ZA" dirty="0"/>
              <a:t>New rate suggestion .000645 would bring in $830,428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3779" y="3903022"/>
            <a:ext cx="5580586" cy="2197590"/>
          </a:xfrm>
        </p:spPr>
        <p:txBody>
          <a:bodyPr>
            <a:noAutofit/>
          </a:bodyPr>
          <a:lstStyle/>
          <a:p>
            <a:r>
              <a:rPr lang="en-US" sz="2400" dirty="0"/>
              <a:t>.00064 $823,991</a:t>
            </a:r>
          </a:p>
          <a:p>
            <a:r>
              <a:rPr lang="en-US" sz="2400" dirty="0"/>
              <a:t>.000644 $829,141</a:t>
            </a:r>
          </a:p>
          <a:p>
            <a:r>
              <a:rPr lang="en-US" sz="2400" dirty="0"/>
              <a:t>.000646 $831,716</a:t>
            </a:r>
          </a:p>
          <a:p>
            <a:r>
              <a:rPr lang="en-US" sz="2400" dirty="0"/>
              <a:t>.00065 $836,866</a:t>
            </a:r>
          </a:p>
          <a:p>
            <a:endParaRPr lang="en-US" sz="1800" dirty="0"/>
          </a:p>
          <a:p>
            <a:r>
              <a:rPr lang="en-US" sz="3600" dirty="0"/>
              <a:t>2024-2025 $832,149</a:t>
            </a: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r>
              <a:rPr lang="en-US" dirty="0"/>
              <a:t>Commercial/Residential/vacant lot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8EE59-4D4C-0681-0DD3-18233C3F9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3101294" cy="3687763"/>
          </a:xfrm>
        </p:spPr>
        <p:txBody>
          <a:bodyPr/>
          <a:lstStyle/>
          <a:p>
            <a:r>
              <a:rPr lang="en-US" dirty="0"/>
              <a:t>Commercial Properties @ 0.000645</a:t>
            </a:r>
          </a:p>
          <a:p>
            <a:r>
              <a:rPr lang="en-US" dirty="0"/>
              <a:t>2024-2025 = $44,970</a:t>
            </a:r>
          </a:p>
          <a:p>
            <a:r>
              <a:rPr lang="en-US" dirty="0"/>
              <a:t>2025-2026 = $54,893</a:t>
            </a:r>
          </a:p>
          <a:p>
            <a:r>
              <a:rPr lang="en-US" dirty="0"/>
              <a:t>22% Increase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B1204-B9F7-0D66-EBAA-9265C1E355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7929" y="2100036"/>
            <a:ext cx="2874871" cy="3687763"/>
          </a:xfrm>
        </p:spPr>
        <p:txBody>
          <a:bodyPr/>
          <a:lstStyle/>
          <a:p>
            <a:r>
              <a:rPr lang="en-US" dirty="0"/>
              <a:t>Residential Properties @ 0.000645</a:t>
            </a:r>
          </a:p>
          <a:p>
            <a:r>
              <a:rPr lang="en-US" dirty="0"/>
              <a:t>2024-2025 = $735,328</a:t>
            </a:r>
          </a:p>
          <a:p>
            <a:r>
              <a:rPr lang="en-US" dirty="0"/>
              <a:t>2025-2026 = $750,745</a:t>
            </a:r>
          </a:p>
          <a:p>
            <a:r>
              <a:rPr lang="en-US" dirty="0"/>
              <a:t>2% Increase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27A4EF4-2898-B9D1-F292-0027E7BB3DF1}"/>
              </a:ext>
            </a:extLst>
          </p:cNvPr>
          <p:cNvSpPr txBox="1">
            <a:spLocks/>
          </p:cNvSpPr>
          <p:nvPr/>
        </p:nvSpPr>
        <p:spPr>
          <a:xfrm>
            <a:off x="7270615" y="2073274"/>
            <a:ext cx="2874871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Vacant Lots @ 0.000645</a:t>
            </a:r>
          </a:p>
          <a:p>
            <a:r>
              <a:rPr lang="en-US" dirty="0"/>
              <a:t>2024-2025 = $48,588</a:t>
            </a:r>
          </a:p>
          <a:p>
            <a:r>
              <a:rPr lang="en-US" dirty="0"/>
              <a:t>2025-2026 = $31,229</a:t>
            </a:r>
          </a:p>
          <a:p>
            <a:r>
              <a:rPr lang="en-US" dirty="0"/>
              <a:t>-37% Decrease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/>
          <a:lstStyle/>
          <a:p>
            <a:r>
              <a:rPr lang="en-US" dirty="0"/>
              <a:t>William Mumford	</a:t>
            </a:r>
          </a:p>
          <a:p>
            <a:r>
              <a:rPr lang="en-US" dirty="0"/>
              <a:t>302-539-0449</a:t>
            </a:r>
          </a:p>
          <a:p>
            <a:r>
              <a:rPr lang="en-US" dirty="0">
                <a:hlinkClick r:id="rId2"/>
              </a:rPr>
              <a:t>www.millville.delaware.gov</a:t>
            </a:r>
            <a:endParaRPr lang="en-US" dirty="0"/>
          </a:p>
          <a:p>
            <a:r>
              <a:rPr lang="en-US" dirty="0"/>
              <a:t>wmumford@mvtown.com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purl.org/dc/dcmitype/"/>
    <ds:schemaRef ds:uri="230e9df3-be65-4c73-a93b-d1236ebd677e"/>
    <ds:schemaRef ds:uri="16c05727-aa75-4e4a-9b5f-8a80a1165891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{00F84319-7942-4BBE-8E37-E10289803ECF}TFb05bf529-a1dc-42d5-b9d6-8a1e9569dd9caf6e7d0f_win32-c3c9796a48f5</Template>
  <TotalTime>939</TotalTime>
  <Words>194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 Light</vt:lpstr>
      <vt:lpstr>Calibri</vt:lpstr>
      <vt:lpstr>Posterama</vt:lpstr>
      <vt:lpstr>Custom</vt:lpstr>
      <vt:lpstr>2025-2026 Town of mIllville Delaware MILL rate</vt:lpstr>
      <vt:lpstr>Agenda </vt:lpstr>
      <vt:lpstr>PRIOR YEAR MILL RATE FACTOR 100 TIMES .50 of ASSESsed PROPERTY VALUE</vt:lpstr>
      <vt:lpstr>In FISCAL YEAR 2024-2025 the town collected $832,149</vt:lpstr>
      <vt:lpstr>OLD RATE COLLECTIONS</vt:lpstr>
      <vt:lpstr>New rate suggestion .000645 would bring in $830,428</vt:lpstr>
      <vt:lpstr>Commercial/Residential/vacant lot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Mumford</dc:creator>
  <cp:lastModifiedBy>William Mumford</cp:lastModifiedBy>
  <cp:revision>11</cp:revision>
  <cp:lastPrinted>2025-12-04T17:11:33Z</cp:lastPrinted>
  <dcterms:created xsi:type="dcterms:W3CDTF">2025-10-23T16:18:29Z</dcterms:created>
  <dcterms:modified xsi:type="dcterms:W3CDTF">2025-12-04T19:43:13Z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