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extended-properties" Target="docProps/app.xml" Id="rId4" /><Relationship Type="http://schemas.openxmlformats.org/officeDocument/2006/relationships/custom-properties" Target="/docProps/custom.xml" Id="Rd0da528b1fc847fd"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13"/>
  </p:notesMasterIdLst>
  <p:handoutMasterIdLst>
    <p:handoutMasterId r:id="rId14"/>
  </p:handoutMasterIdLst>
  <p:sldIdLst>
    <p:sldId id="256" r:id="rId2"/>
    <p:sldId id="257" r:id="rId3"/>
    <p:sldId id="258" r:id="rId4"/>
    <p:sldId id="260" r:id="rId5"/>
    <p:sldId id="270" r:id="rId6"/>
    <p:sldId id="272" r:id="rId7"/>
    <p:sldId id="273" r:id="rId8"/>
    <p:sldId id="266" r:id="rId9"/>
    <p:sldId id="271" r:id="rId10"/>
    <p:sldId id="274" r:id="rId11"/>
    <p:sldId id="269" r:id="rId12"/>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499" autoAdjust="0"/>
  </p:normalViewPr>
  <p:slideViewPr>
    <p:cSldViewPr>
      <p:cViewPr varScale="1">
        <p:scale>
          <a:sx n="66" d="100"/>
          <a:sy n="66" d="100"/>
        </p:scale>
        <p:origin x="1932"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10" tIns="46655" rIns="93310" bIns="46655" rtlCol="0"/>
          <a:lstStyle>
            <a:lvl1pPr algn="l">
              <a:defRPr sz="1200"/>
            </a:lvl1pPr>
          </a:lstStyle>
          <a:p>
            <a:endParaRPr lang="en-US"/>
          </a:p>
        </p:txBody>
      </p:sp>
      <p:sp>
        <p:nvSpPr>
          <p:cNvPr id="3" name="Date Placeholder 2"/>
          <p:cNvSpPr>
            <a:spLocks noGrp="1"/>
          </p:cNvSpPr>
          <p:nvPr>
            <p:ph type="dt" sz="quarter" idx="1"/>
          </p:nvPr>
        </p:nvSpPr>
        <p:spPr>
          <a:xfrm>
            <a:off x="3978131" y="0"/>
            <a:ext cx="3043343" cy="465455"/>
          </a:xfrm>
          <a:prstGeom prst="rect">
            <a:avLst/>
          </a:prstGeom>
        </p:spPr>
        <p:txBody>
          <a:bodyPr vert="horz" lIns="93310" tIns="46655" rIns="93310" bIns="46655" rtlCol="0"/>
          <a:lstStyle>
            <a:lvl1pPr algn="r">
              <a:defRPr sz="1200"/>
            </a:lvl1pPr>
          </a:lstStyle>
          <a:p>
            <a:fld id="{2B0AF7E3-D2D1-43B1-ACEB-E9E924D47B2F}" type="datetimeFigureOut">
              <a:rPr lang="en-US" smtClean="0"/>
              <a:pPr/>
              <a:t>8/1/2026</a:t>
            </a:fld>
            <a:endParaRPr lang="en-US"/>
          </a:p>
        </p:txBody>
      </p:sp>
      <p:sp>
        <p:nvSpPr>
          <p:cNvPr id="4" name="Footer Placeholder 3"/>
          <p:cNvSpPr>
            <a:spLocks noGrp="1"/>
          </p:cNvSpPr>
          <p:nvPr>
            <p:ph type="ftr" sz="quarter" idx="2"/>
          </p:nvPr>
        </p:nvSpPr>
        <p:spPr>
          <a:xfrm>
            <a:off x="0" y="8842030"/>
            <a:ext cx="3043343" cy="465455"/>
          </a:xfrm>
          <a:prstGeom prst="rect">
            <a:avLst/>
          </a:prstGeom>
        </p:spPr>
        <p:txBody>
          <a:bodyPr vert="horz" lIns="93310" tIns="46655" rIns="93310" bIns="46655" rtlCol="0" anchor="b"/>
          <a:lstStyle>
            <a:lvl1pPr algn="l">
              <a:defRPr sz="1200"/>
            </a:lvl1pPr>
          </a:lstStyle>
          <a:p>
            <a:endParaRPr lang="en-US"/>
          </a:p>
        </p:txBody>
      </p:sp>
      <p:sp>
        <p:nvSpPr>
          <p:cNvPr id="5" name="Slide Number Placeholder 4"/>
          <p:cNvSpPr>
            <a:spLocks noGrp="1"/>
          </p:cNvSpPr>
          <p:nvPr>
            <p:ph type="sldNum" sz="quarter" idx="3"/>
          </p:nvPr>
        </p:nvSpPr>
        <p:spPr>
          <a:xfrm>
            <a:off x="3978131" y="8842030"/>
            <a:ext cx="3043343" cy="465455"/>
          </a:xfrm>
          <a:prstGeom prst="rect">
            <a:avLst/>
          </a:prstGeom>
        </p:spPr>
        <p:txBody>
          <a:bodyPr vert="horz" lIns="93310" tIns="46655" rIns="93310" bIns="46655" rtlCol="0" anchor="b"/>
          <a:lstStyle>
            <a:lvl1pPr algn="r">
              <a:defRPr sz="1200"/>
            </a:lvl1pPr>
          </a:lstStyle>
          <a:p>
            <a:fld id="{1D613009-056B-4A16-8466-6E9CD72C1AE5}" type="slidenum">
              <a:rPr lang="en-US" smtClean="0"/>
              <a:pPr/>
              <a:t>‹#›</a:t>
            </a:fld>
            <a:endParaRPr lang="en-US"/>
          </a:p>
        </p:txBody>
      </p:sp>
    </p:spTree>
    <p:extLst>
      <p:ext uri="{BB962C8B-B14F-4D97-AF65-F5344CB8AC3E}">
        <p14:creationId xmlns:p14="http://schemas.microsoft.com/office/powerpoint/2010/main" val="37358258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10" tIns="46655" rIns="93310" bIns="46655" rtlCol="0"/>
          <a:lstStyle>
            <a:lvl1pPr algn="l">
              <a:defRPr sz="1200"/>
            </a:lvl1pPr>
          </a:lstStyle>
          <a:p>
            <a:endParaRPr lang="en-US" dirty="0"/>
          </a:p>
        </p:txBody>
      </p:sp>
      <p:sp>
        <p:nvSpPr>
          <p:cNvPr id="3" name="Date Placeholder 2"/>
          <p:cNvSpPr>
            <a:spLocks noGrp="1"/>
          </p:cNvSpPr>
          <p:nvPr>
            <p:ph type="dt" idx="1"/>
          </p:nvPr>
        </p:nvSpPr>
        <p:spPr>
          <a:xfrm>
            <a:off x="3978131" y="0"/>
            <a:ext cx="3043343" cy="465455"/>
          </a:xfrm>
          <a:prstGeom prst="rect">
            <a:avLst/>
          </a:prstGeom>
        </p:spPr>
        <p:txBody>
          <a:bodyPr vert="horz" lIns="93310" tIns="46655" rIns="93310" bIns="46655" rtlCol="0"/>
          <a:lstStyle>
            <a:lvl1pPr algn="r">
              <a:defRPr sz="1200"/>
            </a:lvl1pPr>
          </a:lstStyle>
          <a:p>
            <a:fld id="{970ACB6F-EC7E-4294-A80A-AD651656B269}" type="datetimeFigureOut">
              <a:rPr lang="en-US" smtClean="0"/>
              <a:pPr/>
              <a:t>8/1/2026</a:t>
            </a:fld>
            <a:endParaRPr lang="en-US" dirty="0"/>
          </a:p>
        </p:txBody>
      </p:sp>
      <p:sp>
        <p:nvSpPr>
          <p:cNvPr id="4" name="Slide Image Placeholder 3"/>
          <p:cNvSpPr>
            <a:spLocks noGrp="1" noRot="1" noChangeAspect="1"/>
          </p:cNvSpPr>
          <p:nvPr>
            <p:ph type="sldImg" idx="2"/>
          </p:nvPr>
        </p:nvSpPr>
        <p:spPr>
          <a:xfrm>
            <a:off x="1184275" y="700088"/>
            <a:ext cx="4654550" cy="3490912"/>
          </a:xfrm>
          <a:prstGeom prst="rect">
            <a:avLst/>
          </a:prstGeom>
          <a:noFill/>
          <a:ln w="12700">
            <a:solidFill>
              <a:prstClr val="black"/>
            </a:solidFill>
          </a:ln>
        </p:spPr>
        <p:txBody>
          <a:bodyPr vert="horz" lIns="93310" tIns="46655" rIns="93310" bIns="46655" rtlCol="0" anchor="ctr"/>
          <a:lstStyle/>
          <a:p>
            <a:endParaRPr lang="en-US" dirty="0"/>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10" tIns="46655" rIns="93310" bIns="46655"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5455"/>
          </a:xfrm>
          <a:prstGeom prst="rect">
            <a:avLst/>
          </a:prstGeom>
        </p:spPr>
        <p:txBody>
          <a:bodyPr vert="horz" lIns="93310" tIns="46655" rIns="93310" bIns="46655"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131" y="8842030"/>
            <a:ext cx="3043343" cy="465455"/>
          </a:xfrm>
          <a:prstGeom prst="rect">
            <a:avLst/>
          </a:prstGeom>
        </p:spPr>
        <p:txBody>
          <a:bodyPr vert="horz" lIns="93310" tIns="46655" rIns="93310" bIns="46655" rtlCol="0" anchor="b"/>
          <a:lstStyle>
            <a:lvl1pPr algn="r">
              <a:defRPr sz="1200"/>
            </a:lvl1pPr>
          </a:lstStyle>
          <a:p>
            <a:fld id="{33A44C68-57FA-4D28-B244-97CE1604A31F}" type="slidenum">
              <a:rPr lang="en-US" smtClean="0"/>
              <a:pPr/>
              <a:t>‹#›</a:t>
            </a:fld>
            <a:endParaRPr lang="en-US" dirty="0"/>
          </a:p>
        </p:txBody>
      </p:sp>
    </p:spTree>
    <p:extLst>
      <p:ext uri="{BB962C8B-B14F-4D97-AF65-F5344CB8AC3E}">
        <p14:creationId xmlns:p14="http://schemas.microsoft.com/office/powerpoint/2010/main" val="8200732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3A44C68-57FA-4D28-B244-97CE1604A31F}" type="slidenum">
              <a:rPr lang="en-US" smtClean="0"/>
              <a:pPr/>
              <a:t>1</a:t>
            </a:fld>
            <a:endParaRPr lang="en-US" dirty="0"/>
          </a:p>
        </p:txBody>
      </p:sp>
    </p:spTree>
    <p:extLst>
      <p:ext uri="{BB962C8B-B14F-4D97-AF65-F5344CB8AC3E}">
        <p14:creationId xmlns:p14="http://schemas.microsoft.com/office/powerpoint/2010/main" val="39283970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103 – changes to some items that are required to be presented in the management’s discussion and analysis and in the budget to actual required supplementary information. </a:t>
            </a:r>
          </a:p>
          <a:p>
            <a:r>
              <a:rPr lang="en-US" dirty="0"/>
              <a:t>104 – will change the presentation in the footnotes for the Town’s leased equipment. More enhanced disclosures but won’t be a significant change.</a:t>
            </a:r>
          </a:p>
        </p:txBody>
      </p:sp>
      <p:sp>
        <p:nvSpPr>
          <p:cNvPr id="4" name="Slide Number Placeholder 3"/>
          <p:cNvSpPr>
            <a:spLocks noGrp="1"/>
          </p:cNvSpPr>
          <p:nvPr>
            <p:ph type="sldNum" sz="quarter" idx="5"/>
          </p:nvPr>
        </p:nvSpPr>
        <p:spPr/>
        <p:txBody>
          <a:bodyPr/>
          <a:lstStyle/>
          <a:p>
            <a:fld id="{33A44C68-57FA-4D28-B244-97CE1604A31F}" type="slidenum">
              <a:rPr lang="en-US" smtClean="0"/>
              <a:pPr/>
              <a:t>10</a:t>
            </a:fld>
            <a:endParaRPr lang="en-US" dirty="0"/>
          </a:p>
        </p:txBody>
      </p:sp>
    </p:spTree>
    <p:extLst>
      <p:ext uri="{BB962C8B-B14F-4D97-AF65-F5344CB8AC3E}">
        <p14:creationId xmlns:p14="http://schemas.microsoft.com/office/powerpoint/2010/main" val="205584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 lot of information. In conclusion, the Town is in very good financial condition. No major concerns or difficulties from us.</a:t>
            </a:r>
          </a:p>
          <a:p>
            <a:r>
              <a:rPr lang="en-US" dirty="0"/>
              <a:t>Thank Will and Eileen and all other staff that assisted with the audit.</a:t>
            </a:r>
          </a:p>
          <a:p>
            <a:r>
              <a:rPr lang="en-US" dirty="0"/>
              <a:t>We appreciated their cooperation and addressing our many questions. First year with a new auditor can be tough but they really made it as smooth as possible and made anything available to us that we needed.</a:t>
            </a:r>
          </a:p>
        </p:txBody>
      </p:sp>
      <p:sp>
        <p:nvSpPr>
          <p:cNvPr id="4" name="Slide Number Placeholder 3"/>
          <p:cNvSpPr>
            <a:spLocks noGrp="1"/>
          </p:cNvSpPr>
          <p:nvPr>
            <p:ph type="sldNum" sz="quarter" idx="10"/>
          </p:nvPr>
        </p:nvSpPr>
        <p:spPr/>
        <p:txBody>
          <a:bodyPr/>
          <a:lstStyle/>
          <a:p>
            <a:fld id="{33A44C68-57FA-4D28-B244-97CE1604A31F}" type="slidenum">
              <a:rPr lang="en-US" smtClean="0"/>
              <a:pPr/>
              <a:t>11</a:t>
            </a:fld>
            <a:endParaRPr lang="en-US" dirty="0"/>
          </a:p>
        </p:txBody>
      </p:sp>
    </p:spTree>
    <p:extLst>
      <p:ext uri="{BB962C8B-B14F-4D97-AF65-F5344CB8AC3E}">
        <p14:creationId xmlns:p14="http://schemas.microsoft.com/office/powerpoint/2010/main" val="21053505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33272" indent="-233272"/>
            <a:endParaRPr lang="en-US" dirty="0"/>
          </a:p>
          <a:p>
            <a:pPr marL="233272" indent="-233272"/>
            <a:endParaRPr lang="en-US" baseline="0" dirty="0"/>
          </a:p>
        </p:txBody>
      </p:sp>
      <p:sp>
        <p:nvSpPr>
          <p:cNvPr id="4" name="Slide Number Placeholder 3"/>
          <p:cNvSpPr>
            <a:spLocks noGrp="1"/>
          </p:cNvSpPr>
          <p:nvPr>
            <p:ph type="sldNum" sz="quarter" idx="10"/>
          </p:nvPr>
        </p:nvSpPr>
        <p:spPr/>
        <p:txBody>
          <a:bodyPr/>
          <a:lstStyle/>
          <a:p>
            <a:fld id="{33A44C68-57FA-4D28-B244-97CE1604A31F}" type="slidenum">
              <a:rPr lang="en-US" smtClean="0"/>
              <a:pPr/>
              <a:t>2</a:t>
            </a:fld>
            <a:endParaRPr lang="en-US" dirty="0"/>
          </a:p>
        </p:txBody>
      </p:sp>
    </p:spTree>
    <p:extLst>
      <p:ext uri="{BB962C8B-B14F-4D97-AF65-F5344CB8AC3E}">
        <p14:creationId xmlns:p14="http://schemas.microsoft.com/office/powerpoint/2010/main" val="26389200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707" indent="-171707">
              <a:buFont typeface="Arial" panose="020B0604020202020204" pitchFamily="34" charset="0"/>
              <a:buChar char="•"/>
            </a:pPr>
            <a:r>
              <a:rPr lang="en-US" baseline="0" dirty="0"/>
              <a:t>Net pension asset of $33,000 is new in 2026. Included in current and other assets. </a:t>
            </a:r>
          </a:p>
          <a:p>
            <a:pPr marL="171707" indent="-171707">
              <a:buFont typeface="Arial" panose="020B0604020202020204" pitchFamily="34" charset="0"/>
              <a:buChar char="•"/>
            </a:pPr>
            <a:r>
              <a:rPr lang="en-US" baseline="0" dirty="0"/>
              <a:t>Deferred outflows – contributions made into the pension plan beginning July 1, 2025 through April 30, 2026. They will be recognized as an expense in FY27 when the pension report is available. Measurement date vs fiscal year is always different.</a:t>
            </a:r>
          </a:p>
          <a:p>
            <a:pPr marL="171707" indent="-171707">
              <a:buFont typeface="Arial" panose="020B0604020202020204" pitchFamily="34" charset="0"/>
              <a:buChar char="•"/>
            </a:pPr>
            <a:r>
              <a:rPr lang="en-US" baseline="0" dirty="0"/>
              <a:t>Deferred inflows retirement – related to the pension plan. </a:t>
            </a:r>
          </a:p>
          <a:p>
            <a:endParaRPr lang="en-US" baseline="0" dirty="0"/>
          </a:p>
          <a:p>
            <a:r>
              <a:rPr lang="en-US" baseline="0" dirty="0"/>
              <a:t>3 classifications of net position on the government wide</a:t>
            </a:r>
          </a:p>
          <a:p>
            <a:pPr marL="171707" indent="-171707">
              <a:buFont typeface="Arial" panose="020B0604020202020204" pitchFamily="34" charset="0"/>
              <a:buChar char="•"/>
            </a:pPr>
            <a:r>
              <a:rPr lang="en-US" baseline="0" dirty="0"/>
              <a:t>Net investment in capital assets $10.3M, 29%. Assets less any debt on those assets.</a:t>
            </a:r>
          </a:p>
          <a:p>
            <a:pPr marL="171707" indent="-171707">
              <a:buFont typeface="Arial" panose="020B0604020202020204" pitchFamily="34" charset="0"/>
              <a:buChar char="•"/>
            </a:pPr>
            <a:r>
              <a:rPr lang="en-US" baseline="0" dirty="0"/>
              <a:t>Restricted includes </a:t>
            </a:r>
            <a:r>
              <a:rPr lang="en-US" dirty="0"/>
              <a:t>transfer taxes, escrow funds held on behalf of others, municipal street aid grant, and impact fees held on behalf of the volunteer fire company.</a:t>
            </a:r>
          </a:p>
          <a:p>
            <a:pPr marL="171707" indent="-171707">
              <a:buFont typeface="Arial" panose="020B0604020202020204" pitchFamily="34" charset="0"/>
              <a:buChar char="•"/>
            </a:pPr>
            <a:r>
              <a:rPr lang="en-US" baseline="0" dirty="0"/>
              <a:t>Unrestricted – everything else. 58%. Can be used at the Town’s discretion.</a:t>
            </a:r>
          </a:p>
        </p:txBody>
      </p:sp>
      <p:sp>
        <p:nvSpPr>
          <p:cNvPr id="4" name="Slide Number Placeholder 3"/>
          <p:cNvSpPr>
            <a:spLocks noGrp="1"/>
          </p:cNvSpPr>
          <p:nvPr>
            <p:ph type="sldNum" sz="quarter" idx="10"/>
          </p:nvPr>
        </p:nvSpPr>
        <p:spPr/>
        <p:txBody>
          <a:bodyPr/>
          <a:lstStyle/>
          <a:p>
            <a:fld id="{33A44C68-57FA-4D28-B244-97CE1604A31F}" type="slidenum">
              <a:rPr lang="en-US" smtClean="0"/>
              <a:pPr/>
              <a:t>3</a:t>
            </a:fld>
            <a:endParaRPr lang="en-US" dirty="0"/>
          </a:p>
        </p:txBody>
      </p:sp>
    </p:spTree>
    <p:extLst>
      <p:ext uri="{BB962C8B-B14F-4D97-AF65-F5344CB8AC3E}">
        <p14:creationId xmlns:p14="http://schemas.microsoft.com/office/powerpoint/2010/main" val="16028791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Net position increased $3,830,000 compared to $2,766,000 in 2025.</a:t>
            </a:r>
          </a:p>
          <a:p>
            <a:r>
              <a:rPr lang="en-US" dirty="0"/>
              <a:t>Revenues increased by $1,148,000 – increase in charges for services ($225,000), increase in transfer taxes ($884,000), increase in rental receipt taxes ($50,000)</a:t>
            </a:r>
          </a:p>
          <a:p>
            <a:pPr defTabSz="915772">
              <a:defRPr/>
            </a:pPr>
            <a:r>
              <a:rPr lang="en-US" dirty="0"/>
              <a:t>Expenses increased by $84,000 – increase in gen govt ($65,000), increase in parks and rec ($1,600), increase in public safety ($15,000), increase in public works ($2,600)</a:t>
            </a:r>
          </a:p>
        </p:txBody>
      </p:sp>
      <p:sp>
        <p:nvSpPr>
          <p:cNvPr id="4" name="Slide Number Placeholder 3"/>
          <p:cNvSpPr>
            <a:spLocks noGrp="1"/>
          </p:cNvSpPr>
          <p:nvPr>
            <p:ph type="sldNum" sz="quarter" idx="10"/>
          </p:nvPr>
        </p:nvSpPr>
        <p:spPr/>
        <p:txBody>
          <a:bodyPr/>
          <a:lstStyle/>
          <a:p>
            <a:fld id="{33A44C68-57FA-4D28-B244-97CE1604A31F}" type="slidenum">
              <a:rPr lang="en-US" smtClean="0"/>
              <a:pPr/>
              <a:t>4</a:t>
            </a:fld>
            <a:endParaRPr lang="en-US" dirty="0"/>
          </a:p>
        </p:txBody>
      </p:sp>
    </p:spTree>
    <p:extLst>
      <p:ext uri="{BB962C8B-B14F-4D97-AF65-F5344CB8AC3E}">
        <p14:creationId xmlns:p14="http://schemas.microsoft.com/office/powerpoint/2010/main" val="2719698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Gen Govt 52% $1,075,837</a:t>
            </a:r>
          </a:p>
          <a:p>
            <a:pPr defTabSz="915772"/>
            <a:r>
              <a:rPr lang="en-US" dirty="0"/>
              <a:t>Parks and rec 17% $350,709</a:t>
            </a:r>
          </a:p>
          <a:p>
            <a:r>
              <a:rPr lang="en-US" dirty="0"/>
              <a:t>Public Safety 26% $537,076</a:t>
            </a:r>
          </a:p>
          <a:p>
            <a:r>
              <a:rPr lang="en-US" dirty="0"/>
              <a:t>Public Works 5% $107,510</a:t>
            </a:r>
          </a:p>
          <a:p>
            <a:endParaRPr lang="en-US" dirty="0"/>
          </a:p>
          <a:p>
            <a:r>
              <a:rPr lang="en-US" dirty="0"/>
              <a:t>Common allocation that we see between departments. Gen govt is the largest usually followed by public safety.</a:t>
            </a:r>
          </a:p>
          <a:p>
            <a:r>
              <a:rPr lang="en-US" dirty="0"/>
              <a:t>Gen govt is the largest – costs to run the Town.</a:t>
            </a:r>
          </a:p>
          <a:p>
            <a:r>
              <a:rPr lang="en-US" dirty="0"/>
              <a:t>Public safety is the second largest – ambulance fees, police services from state of DE.</a:t>
            </a:r>
          </a:p>
        </p:txBody>
      </p:sp>
      <p:sp>
        <p:nvSpPr>
          <p:cNvPr id="4" name="Slide Number Placeholder 3"/>
          <p:cNvSpPr>
            <a:spLocks noGrp="1"/>
          </p:cNvSpPr>
          <p:nvPr>
            <p:ph type="sldNum" sz="quarter" idx="5"/>
          </p:nvPr>
        </p:nvSpPr>
        <p:spPr/>
        <p:txBody>
          <a:bodyPr/>
          <a:lstStyle/>
          <a:p>
            <a:fld id="{33A44C68-57FA-4D28-B244-97CE1604A31F}" type="slidenum">
              <a:rPr lang="en-US" smtClean="0"/>
              <a:pPr/>
              <a:t>5</a:t>
            </a:fld>
            <a:endParaRPr lang="en-US" dirty="0"/>
          </a:p>
        </p:txBody>
      </p:sp>
    </p:spTree>
    <p:extLst>
      <p:ext uri="{BB962C8B-B14F-4D97-AF65-F5344CB8AC3E}">
        <p14:creationId xmlns:p14="http://schemas.microsoft.com/office/powerpoint/2010/main" val="17523661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Unassigned is well over the minimum recommended. Two months would be $336,000 based on 2026 general fund expenses.</a:t>
            </a:r>
          </a:p>
          <a:p>
            <a:r>
              <a:rPr lang="en-US" dirty="0"/>
              <a:t>In talking with Will and Eileen there are significant expenses coming in the future for park improvements and a possible police department – wages, taxes, benefits, pension, vehicles, equipment, building, etc. This would create significant expenses in all future years.</a:t>
            </a:r>
          </a:p>
        </p:txBody>
      </p:sp>
      <p:sp>
        <p:nvSpPr>
          <p:cNvPr id="4" name="Slide Number Placeholder 3"/>
          <p:cNvSpPr>
            <a:spLocks noGrp="1"/>
          </p:cNvSpPr>
          <p:nvPr>
            <p:ph type="sldNum" sz="quarter" idx="5"/>
          </p:nvPr>
        </p:nvSpPr>
        <p:spPr/>
        <p:txBody>
          <a:bodyPr/>
          <a:lstStyle/>
          <a:p>
            <a:fld id="{33A44C68-57FA-4D28-B244-97CE1604A31F}" type="slidenum">
              <a:rPr lang="en-US" smtClean="0"/>
              <a:pPr/>
              <a:t>6</a:t>
            </a:fld>
            <a:endParaRPr lang="en-US" dirty="0"/>
          </a:p>
        </p:txBody>
      </p:sp>
    </p:spTree>
    <p:extLst>
      <p:ext uri="{BB962C8B-B14F-4D97-AF65-F5344CB8AC3E}">
        <p14:creationId xmlns:p14="http://schemas.microsoft.com/office/powerpoint/2010/main" val="6095762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Town was active in the plan beginning 7/1/24. The fiscal year and measurement date differ due to the states year-end being June 30. Measurement date for the pension is June 30, 2025. </a:t>
            </a:r>
          </a:p>
        </p:txBody>
      </p:sp>
      <p:sp>
        <p:nvSpPr>
          <p:cNvPr id="4" name="Slide Number Placeholder 3"/>
          <p:cNvSpPr>
            <a:spLocks noGrp="1"/>
          </p:cNvSpPr>
          <p:nvPr>
            <p:ph type="sldNum" sz="quarter" idx="5"/>
          </p:nvPr>
        </p:nvSpPr>
        <p:spPr/>
        <p:txBody>
          <a:bodyPr/>
          <a:lstStyle/>
          <a:p>
            <a:fld id="{33A44C68-57FA-4D28-B244-97CE1604A31F}" type="slidenum">
              <a:rPr lang="en-US" smtClean="0"/>
              <a:pPr/>
              <a:t>7</a:t>
            </a:fld>
            <a:endParaRPr lang="en-US" dirty="0"/>
          </a:p>
        </p:txBody>
      </p:sp>
    </p:spTree>
    <p:extLst>
      <p:ext uri="{BB962C8B-B14F-4D97-AF65-F5344CB8AC3E}">
        <p14:creationId xmlns:p14="http://schemas.microsoft.com/office/powerpoint/2010/main" val="26728887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We always identify management override of controls through journal entries as a significant risk, all audits regardless of the client. A formal process for preparing and reviewing journal entries was created in FY26 after our recommendation in the prior year. Review and approval was not consistently performed and documented during the year. We recommend documenting the review and approval for all journal entries by having the Town Manager or another appropriate individual other than the individual responsible for recording journal entries. </a:t>
            </a:r>
          </a:p>
          <a:p>
            <a:endParaRPr lang="en-US" dirty="0"/>
          </a:p>
          <a:p>
            <a:r>
              <a:rPr lang="en-US" dirty="0"/>
              <a:t>Year-end financial close – prior year revenues and expenses were not closed into the current year. We recommend management implement procedures to ensure that all year-end closing entries are reviewed and recorded in a timely manner. A formal closing checklist and review process should be established to verify that all closing entries. Discussed with Will, and he has Edmunds closing checklist available to do a final close of the year-end following the audit. </a:t>
            </a:r>
          </a:p>
          <a:p>
            <a:endParaRPr lang="en-US" dirty="0"/>
          </a:p>
          <a:p>
            <a:r>
              <a:rPr lang="en-US" dirty="0"/>
              <a:t>Adjustments for investment account activity – we recommend recording adjustments to reflect the change in investments each month to record the interest income earned. Will has already implement this and has recorded interest for the three months so far in FY27.</a:t>
            </a:r>
          </a:p>
          <a:p>
            <a:endParaRPr lang="en-US" dirty="0"/>
          </a:p>
          <a:p>
            <a:r>
              <a:rPr lang="en-US" dirty="0"/>
              <a:t>Auditor Communications – include a lot required language on our end. Includes our responsibilities for the audit, material audit adjustments, any disagreements with management, new accounting standards implemented during the year, etc.</a:t>
            </a:r>
          </a:p>
        </p:txBody>
      </p:sp>
      <p:sp>
        <p:nvSpPr>
          <p:cNvPr id="4" name="Slide Number Placeholder 3"/>
          <p:cNvSpPr>
            <a:spLocks noGrp="1"/>
          </p:cNvSpPr>
          <p:nvPr>
            <p:ph type="sldNum" sz="quarter" idx="10"/>
          </p:nvPr>
        </p:nvSpPr>
        <p:spPr/>
        <p:txBody>
          <a:bodyPr/>
          <a:lstStyle/>
          <a:p>
            <a:fld id="{33A44C68-57FA-4D28-B244-97CE1604A31F}" type="slidenum">
              <a:rPr lang="en-US" smtClean="0"/>
              <a:pPr/>
              <a:t>8</a:t>
            </a:fld>
            <a:endParaRPr lang="en-US" dirty="0"/>
          </a:p>
        </p:txBody>
      </p:sp>
    </p:spTree>
    <p:extLst>
      <p:ext uri="{BB962C8B-B14F-4D97-AF65-F5344CB8AC3E}">
        <p14:creationId xmlns:p14="http://schemas.microsoft.com/office/powerpoint/2010/main" val="42593983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significant impact to the Town financial statements. </a:t>
            </a:r>
          </a:p>
        </p:txBody>
      </p:sp>
      <p:sp>
        <p:nvSpPr>
          <p:cNvPr id="4" name="Slide Number Placeholder 3"/>
          <p:cNvSpPr>
            <a:spLocks noGrp="1"/>
          </p:cNvSpPr>
          <p:nvPr>
            <p:ph type="sldNum" sz="quarter" idx="5"/>
          </p:nvPr>
        </p:nvSpPr>
        <p:spPr/>
        <p:txBody>
          <a:bodyPr/>
          <a:lstStyle/>
          <a:p>
            <a:fld id="{33A44C68-57FA-4D28-B244-97CE1604A31F}" type="slidenum">
              <a:rPr lang="en-US" smtClean="0"/>
              <a:pPr/>
              <a:t>9</a:t>
            </a:fld>
            <a:endParaRPr lang="en-US" dirty="0"/>
          </a:p>
        </p:txBody>
      </p:sp>
    </p:spTree>
    <p:extLst>
      <p:ext uri="{BB962C8B-B14F-4D97-AF65-F5344CB8AC3E}">
        <p14:creationId xmlns:p14="http://schemas.microsoft.com/office/powerpoint/2010/main" val="26659089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05F387C-FE05-4809-AEB9-6B27EE3DDFE6}" type="datetime1">
              <a:rPr lang="en-US" smtClean="0"/>
              <a:t>8/1/2026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426DD1A-76A4-4DB0-A55B-F1D593052E44}" type="slidenum">
              <a:rPr lang="en-US" smtClean="0"/>
              <a:pPr/>
              <a:t>‹#›</a:t>
            </a:fld>
            <a:endParaRPr lang="en-US" dirty="0"/>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07990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147275-7176-4385-9820-264162E05C21}" type="datetime1">
              <a:rPr lang="en-US" smtClean="0"/>
              <a:t>8/1/2026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426DD1A-76A4-4DB0-A55B-F1D593052E44}" type="slidenum">
              <a:rPr lang="en-US" smtClean="0"/>
              <a:pPr/>
              <a:t>‹#›</a:t>
            </a:fld>
            <a:endParaRPr lang="en-US" dirty="0"/>
          </a:p>
        </p:txBody>
      </p:sp>
    </p:spTree>
    <p:extLst>
      <p:ext uri="{BB962C8B-B14F-4D97-AF65-F5344CB8AC3E}">
        <p14:creationId xmlns:p14="http://schemas.microsoft.com/office/powerpoint/2010/main" val="22840429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76DB2C-94A2-4217-837D-ACDF1FCC73C8}" type="datetime1">
              <a:rPr lang="en-US" smtClean="0"/>
              <a:t>8/1/2026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426DD1A-76A4-4DB0-A55B-F1D593052E44}" type="slidenum">
              <a:rPr lang="en-US" smtClean="0"/>
              <a:pPr/>
              <a:t>‹#›</a:t>
            </a:fld>
            <a:endParaRPr lang="en-US" dirty="0"/>
          </a:p>
        </p:txBody>
      </p:sp>
    </p:spTree>
    <p:extLst>
      <p:ext uri="{BB962C8B-B14F-4D97-AF65-F5344CB8AC3E}">
        <p14:creationId xmlns:p14="http://schemas.microsoft.com/office/powerpoint/2010/main" val="8607332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7D3EDA-5592-45DA-A53F-8305D569424F}" type="datetime1">
              <a:rPr lang="en-US" smtClean="0"/>
              <a:t>8/1/2026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426DD1A-76A4-4DB0-A55B-F1D593052E44}" type="slidenum">
              <a:rPr lang="en-US" smtClean="0"/>
              <a:pPr/>
              <a:t>‹#›</a:t>
            </a:fld>
            <a:endParaRPr lang="en-US" dirty="0"/>
          </a:p>
        </p:txBody>
      </p:sp>
    </p:spTree>
    <p:extLst>
      <p:ext uri="{BB962C8B-B14F-4D97-AF65-F5344CB8AC3E}">
        <p14:creationId xmlns:p14="http://schemas.microsoft.com/office/powerpoint/2010/main" val="39292591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6F125AC-BD4E-4CBD-AD01-C8C446BA9F20}" type="datetime1">
              <a:rPr lang="en-US" smtClean="0"/>
              <a:t>8/1/2026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426DD1A-76A4-4DB0-A55B-F1D593052E44}" type="slidenum">
              <a:rPr lang="en-US" smtClean="0"/>
              <a:pPr/>
              <a:t>‹#›</a:t>
            </a:fld>
            <a:endParaRPr lang="en-US" dirty="0"/>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4591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AF21C6C-3283-4C2E-94FB-010EF350BCDE}" type="datetime1">
              <a:rPr lang="en-US" smtClean="0"/>
              <a:t>8/1/2026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426DD1A-76A4-4DB0-A55B-F1D593052E44}" type="slidenum">
              <a:rPr lang="en-US" smtClean="0"/>
              <a:pPr/>
              <a:t>‹#›</a:t>
            </a:fld>
            <a:endParaRPr lang="en-US" dirty="0"/>
          </a:p>
        </p:txBody>
      </p:sp>
    </p:spTree>
    <p:extLst>
      <p:ext uri="{BB962C8B-B14F-4D97-AF65-F5344CB8AC3E}">
        <p14:creationId xmlns:p14="http://schemas.microsoft.com/office/powerpoint/2010/main" val="29206233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2960" y="2582334"/>
            <a:ext cx="370332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92820DE-337C-4D50-83D2-A1DFAC4EE0D6}" type="datetime1">
              <a:rPr lang="en-US" smtClean="0"/>
              <a:t>8/1/2026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426DD1A-76A4-4DB0-A55B-F1D593052E44}" type="slidenum">
              <a:rPr lang="en-US" smtClean="0"/>
              <a:pPr/>
              <a:t>‹#›</a:t>
            </a:fld>
            <a:endParaRPr lang="en-US" dirty="0"/>
          </a:p>
        </p:txBody>
      </p:sp>
    </p:spTree>
    <p:extLst>
      <p:ext uri="{BB962C8B-B14F-4D97-AF65-F5344CB8AC3E}">
        <p14:creationId xmlns:p14="http://schemas.microsoft.com/office/powerpoint/2010/main" val="9308683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E4A962B-CD37-483C-8F51-390BA1C62C28}" type="datetime1">
              <a:rPr lang="en-US" smtClean="0"/>
              <a:t>8/1/2026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426DD1A-76A4-4DB0-A55B-F1D593052E44}" type="slidenum">
              <a:rPr lang="en-US" smtClean="0"/>
              <a:pPr/>
              <a:t>‹#›</a:t>
            </a:fld>
            <a:endParaRPr lang="en-US" dirty="0"/>
          </a:p>
        </p:txBody>
      </p:sp>
    </p:spTree>
    <p:extLst>
      <p:ext uri="{BB962C8B-B14F-4D97-AF65-F5344CB8AC3E}">
        <p14:creationId xmlns:p14="http://schemas.microsoft.com/office/powerpoint/2010/main" val="23728453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58AEB83-5F7A-4FEA-9C8E-E22E6743731B}" type="datetime1">
              <a:rPr lang="en-US" smtClean="0"/>
              <a:t>8/1/2026</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C426DD1A-76A4-4DB0-A55B-F1D593052E44}" type="slidenum">
              <a:rPr lang="en-US" smtClean="0"/>
              <a:pPr/>
              <a:t>‹#›</a:t>
            </a:fld>
            <a:endParaRPr lang="en-US" dirty="0"/>
          </a:p>
        </p:txBody>
      </p:sp>
    </p:spTree>
    <p:extLst>
      <p:ext uri="{BB962C8B-B14F-4D97-AF65-F5344CB8AC3E}">
        <p14:creationId xmlns:p14="http://schemas.microsoft.com/office/powerpoint/2010/main" val="3565406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2069BD10-8591-431C-86EE-3BB251F3686D}" type="datetime1">
              <a:rPr lang="en-US" smtClean="0"/>
              <a:t>8/1/2026</a:t>
            </a:fld>
            <a:endParaRPr lang="en-US" dirty="0"/>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426DD1A-76A4-4DB0-A55B-F1D593052E44}" type="slidenum">
              <a:rPr lang="en-US" smtClean="0"/>
              <a:pPr/>
              <a:t>‹#›</a:t>
            </a:fld>
            <a:endParaRPr lang="en-US" dirty="0"/>
          </a:p>
        </p:txBody>
      </p:sp>
    </p:spTree>
    <p:extLst>
      <p:ext uri="{BB962C8B-B14F-4D97-AF65-F5344CB8AC3E}">
        <p14:creationId xmlns:p14="http://schemas.microsoft.com/office/powerpoint/2010/main" val="14535029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5ACDDAD-8B06-4037-94D8-3F54D702BD50}" type="datetime1">
              <a:rPr lang="en-US" smtClean="0"/>
              <a:t>8/1/2026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426DD1A-76A4-4DB0-A55B-F1D593052E44}" type="slidenum">
              <a:rPr lang="en-US" smtClean="0"/>
              <a:pPr/>
              <a:t>‹#›</a:t>
            </a:fld>
            <a:endParaRPr lang="en-US" dirty="0"/>
          </a:p>
        </p:txBody>
      </p:sp>
    </p:spTree>
    <p:extLst>
      <p:ext uri="{BB962C8B-B14F-4D97-AF65-F5344CB8AC3E}">
        <p14:creationId xmlns:p14="http://schemas.microsoft.com/office/powerpoint/2010/main" val="37561394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9467DB80-257E-4D69-B72D-C9859AC72E26}" type="datetime1">
              <a:rPr lang="en-US" smtClean="0"/>
              <a:t>8/1/2026</a:t>
            </a:fld>
            <a:endParaRPr lang="en-US" dirty="0"/>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C426DD1A-76A4-4DB0-A55B-F1D593052E44}" type="slidenum">
              <a:rPr lang="en-US" smtClean="0"/>
              <a:pPr/>
              <a:t>‹#›</a:t>
            </a:fld>
            <a:endParaRPr lang="en-US" dirty="0"/>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031846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295400"/>
            <a:ext cx="8229600" cy="1646302"/>
          </a:xfrm>
        </p:spPr>
        <p:txBody>
          <a:bodyPr>
            <a:normAutofit fontScale="90000"/>
          </a:bodyPr>
          <a:lstStyle/>
          <a:p>
            <a:pPr algn="ctr"/>
            <a:r>
              <a:rPr lang="en-US" dirty="0"/>
              <a:t>Town of Millville, Delaware</a:t>
            </a:r>
          </a:p>
        </p:txBody>
      </p:sp>
      <p:sp>
        <p:nvSpPr>
          <p:cNvPr id="3" name="Subtitle 2"/>
          <p:cNvSpPr>
            <a:spLocks noGrp="1"/>
          </p:cNvSpPr>
          <p:nvPr>
            <p:ph type="subTitle" idx="1"/>
          </p:nvPr>
        </p:nvSpPr>
        <p:spPr>
          <a:xfrm>
            <a:off x="533400" y="3228536"/>
            <a:ext cx="7854696" cy="2715064"/>
          </a:xfrm>
        </p:spPr>
        <p:txBody>
          <a:bodyPr>
            <a:normAutofit fontScale="92500" lnSpcReduction="10000"/>
          </a:bodyPr>
          <a:lstStyle/>
          <a:p>
            <a:endParaRPr lang="en-US" dirty="0"/>
          </a:p>
          <a:p>
            <a:pPr algn="ctr"/>
            <a:r>
              <a:rPr lang="en-US" dirty="0"/>
              <a:t>Presentation of Financial STATEMENTS</a:t>
            </a:r>
          </a:p>
          <a:p>
            <a:pPr algn="ctr"/>
            <a:endParaRPr lang="en-US" dirty="0"/>
          </a:p>
          <a:p>
            <a:pPr algn="ctr"/>
            <a:r>
              <a:rPr lang="en-US" dirty="0"/>
              <a:t>August 11, 2026</a:t>
            </a:r>
          </a:p>
          <a:p>
            <a:pPr algn="ctr"/>
            <a:r>
              <a:rPr lang="en-US" dirty="0"/>
              <a:t>For</a:t>
            </a:r>
          </a:p>
          <a:p>
            <a:pPr algn="ctr"/>
            <a:r>
              <a:rPr lang="en-US" dirty="0"/>
              <a:t>April 30, 2026</a:t>
            </a:r>
          </a:p>
        </p:txBody>
      </p:sp>
      <p:sp>
        <p:nvSpPr>
          <p:cNvPr id="4" name="Slide Number Placeholder 3"/>
          <p:cNvSpPr>
            <a:spLocks noGrp="1"/>
          </p:cNvSpPr>
          <p:nvPr>
            <p:ph type="sldNum" sz="quarter" idx="12"/>
          </p:nvPr>
        </p:nvSpPr>
        <p:spPr/>
        <p:txBody>
          <a:bodyPr/>
          <a:lstStyle/>
          <a:p>
            <a:fld id="{C426DD1A-76A4-4DB0-A55B-F1D593052E44}" type="slidenum">
              <a:rPr lang="en-US" smtClean="0"/>
              <a:pPr/>
              <a:t>1</a:t>
            </a:fld>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Future Accounting Pronouncements</a:t>
            </a:r>
          </a:p>
        </p:txBody>
      </p:sp>
      <p:sp>
        <p:nvSpPr>
          <p:cNvPr id="3" name="Content Placeholder 2"/>
          <p:cNvSpPr>
            <a:spLocks noGrp="1"/>
          </p:cNvSpPr>
          <p:nvPr>
            <p:ph idx="1"/>
          </p:nvPr>
        </p:nvSpPr>
        <p:spPr/>
        <p:txBody>
          <a:bodyPr>
            <a:normAutofit/>
          </a:bodyPr>
          <a:lstStyle/>
          <a:p>
            <a:pPr algn="just"/>
            <a:r>
              <a:rPr lang="en-US" dirty="0"/>
              <a:t>GASB Statement No. 103, </a:t>
            </a:r>
            <a:r>
              <a:rPr lang="en-US" i="1" dirty="0"/>
              <a:t>Financial Reporting Improvements</a:t>
            </a:r>
            <a:r>
              <a:rPr lang="en-US" dirty="0"/>
              <a:t>, will be effective for the Town beginning with the year ending April 30, 2027. This statements will improve key components of the financial reporting model to enhance its effectiveness in providing information that is essential for decision making and assessing the government’s accountability.</a:t>
            </a:r>
          </a:p>
          <a:p>
            <a:pPr algn="just"/>
            <a:r>
              <a:rPr lang="en-US" dirty="0"/>
              <a:t>GASB Statement No. 104, </a:t>
            </a:r>
            <a:r>
              <a:rPr lang="en-US" i="1" dirty="0"/>
              <a:t>Disclosure of Certain Capital Assets</a:t>
            </a:r>
            <a:r>
              <a:rPr lang="en-US" dirty="0"/>
              <a:t>, will be effective for the Town beginning with the year ending April 30, 2027. The statement will provide guidance on how to disclose right-to-use assets resulting from leases, subscriptions and PPPs to promote consistency and comparability between governments. It also provides new disclosure requirements related to capital assets held for sale.</a:t>
            </a:r>
          </a:p>
        </p:txBody>
      </p:sp>
      <p:sp>
        <p:nvSpPr>
          <p:cNvPr id="4" name="Slide Number Placeholder 3"/>
          <p:cNvSpPr>
            <a:spLocks noGrp="1"/>
          </p:cNvSpPr>
          <p:nvPr>
            <p:ph type="sldNum" sz="quarter" idx="12"/>
          </p:nvPr>
        </p:nvSpPr>
        <p:spPr/>
        <p:txBody>
          <a:bodyPr/>
          <a:lstStyle/>
          <a:p>
            <a:fld id="{C426DD1A-76A4-4DB0-A55B-F1D593052E44}" type="slidenum">
              <a:rPr lang="en-US" smtClean="0"/>
              <a:pPr/>
              <a:t>10</a:t>
            </a:fld>
            <a:endParaRPr lang="en-US" dirty="0"/>
          </a:p>
        </p:txBody>
      </p:sp>
    </p:spTree>
    <p:extLst>
      <p:ext uri="{BB962C8B-B14F-4D97-AF65-F5344CB8AC3E}">
        <p14:creationId xmlns:p14="http://schemas.microsoft.com/office/powerpoint/2010/main" val="27119325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a:t>
            </a:r>
          </a:p>
        </p:txBody>
      </p:sp>
      <p:sp>
        <p:nvSpPr>
          <p:cNvPr id="12" name="Content Placeholder 11"/>
          <p:cNvSpPr>
            <a:spLocks noGrp="1"/>
          </p:cNvSpPr>
          <p:nvPr>
            <p:ph idx="1"/>
          </p:nvPr>
        </p:nvSpPr>
        <p:spPr/>
        <p:txBody>
          <a:bodyPr/>
          <a:lstStyle/>
          <a:p>
            <a:endParaRPr lang="en-US" dirty="0"/>
          </a:p>
        </p:txBody>
      </p:sp>
      <p:pic>
        <p:nvPicPr>
          <p:cNvPr id="1032" name="Picture 8" descr="C:\Documents and Settings\mhs\Local Settings\Temporary Internet Files\Content.IE5\ZOCEL42Y\MCj04420720000[1].wmf"/>
          <p:cNvPicPr>
            <a:picLocks noChangeAspect="1" noChangeArrowheads="1"/>
          </p:cNvPicPr>
          <p:nvPr/>
        </p:nvPicPr>
        <p:blipFill>
          <a:blip r:embed="rId3" cstate="print"/>
          <a:srcRect/>
          <a:stretch>
            <a:fillRect/>
          </a:stretch>
        </p:blipFill>
        <p:spPr bwMode="auto">
          <a:xfrm>
            <a:off x="2971800" y="2895600"/>
            <a:ext cx="3206955" cy="2289175"/>
          </a:xfrm>
          <a:prstGeom prst="rect">
            <a:avLst/>
          </a:prstGeom>
          <a:noFill/>
        </p:spPr>
      </p:pic>
      <p:sp>
        <p:nvSpPr>
          <p:cNvPr id="3" name="Slide Number Placeholder 2"/>
          <p:cNvSpPr>
            <a:spLocks noGrp="1"/>
          </p:cNvSpPr>
          <p:nvPr>
            <p:ph type="sldNum" sz="quarter" idx="12"/>
          </p:nvPr>
        </p:nvSpPr>
        <p:spPr/>
        <p:txBody>
          <a:bodyPr/>
          <a:lstStyle/>
          <a:p>
            <a:fld id="{C426DD1A-76A4-4DB0-A55B-F1D593052E44}" type="slidenum">
              <a:rPr lang="en-US" smtClean="0"/>
              <a:pPr/>
              <a:t>11</a:t>
            </a:fld>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Opinion</a:t>
            </a:r>
          </a:p>
        </p:txBody>
      </p:sp>
      <p:sp>
        <p:nvSpPr>
          <p:cNvPr id="3" name="Content Placeholder 2"/>
          <p:cNvSpPr>
            <a:spLocks noGrp="1"/>
          </p:cNvSpPr>
          <p:nvPr>
            <p:ph idx="1"/>
          </p:nvPr>
        </p:nvSpPr>
        <p:spPr/>
        <p:txBody>
          <a:bodyPr>
            <a:normAutofit/>
          </a:bodyPr>
          <a:lstStyle/>
          <a:p>
            <a:pPr algn="just"/>
            <a:r>
              <a:rPr lang="en-US" dirty="0"/>
              <a:t>Pages 1 through 3 of the Basic Financial Statements</a:t>
            </a:r>
          </a:p>
          <a:p>
            <a:pPr lvl="1" algn="just"/>
            <a:r>
              <a:rPr lang="en-US" dirty="0"/>
              <a:t>Unmodified</a:t>
            </a:r>
          </a:p>
          <a:p>
            <a:pPr lvl="2" algn="just"/>
            <a:r>
              <a:rPr lang="en-US" dirty="0"/>
              <a:t>Highest level of opinion Certified Public Accountants can give</a:t>
            </a:r>
          </a:p>
          <a:p>
            <a:pPr algn="just"/>
            <a:r>
              <a:rPr lang="en-US" dirty="0"/>
              <a:t>Pages 43 and 44 of the Basic Financial Statements</a:t>
            </a:r>
          </a:p>
          <a:p>
            <a:pPr lvl="1" algn="just"/>
            <a:r>
              <a:rPr lang="en-US" dirty="0"/>
              <a:t>Report on internal control over financial reporting and on compliance and other matters</a:t>
            </a:r>
          </a:p>
          <a:p>
            <a:pPr lvl="2" algn="just"/>
            <a:r>
              <a:rPr lang="en-US" dirty="0"/>
              <a:t>Not an opinion report</a:t>
            </a:r>
          </a:p>
          <a:p>
            <a:pPr lvl="2" algn="just"/>
            <a:r>
              <a:rPr lang="en-US" dirty="0"/>
              <a:t>We did not identify any material weaknesses or significant deficiencies in internal control over financial reporting</a:t>
            </a:r>
          </a:p>
          <a:p>
            <a:pPr lvl="2" algn="just"/>
            <a:r>
              <a:rPr lang="en-US" dirty="0"/>
              <a:t>We did not identify any instances of noncompliance  that we were required to report under </a:t>
            </a:r>
            <a:r>
              <a:rPr lang="en-US" i="1" dirty="0"/>
              <a:t>Government Auditing Standards</a:t>
            </a:r>
          </a:p>
          <a:p>
            <a:endParaRPr lang="en-US" dirty="0"/>
          </a:p>
        </p:txBody>
      </p:sp>
      <p:sp>
        <p:nvSpPr>
          <p:cNvPr id="4" name="Slide Number Placeholder 3"/>
          <p:cNvSpPr>
            <a:spLocks noGrp="1"/>
          </p:cNvSpPr>
          <p:nvPr>
            <p:ph type="sldNum" sz="quarter" idx="12"/>
          </p:nvPr>
        </p:nvSpPr>
        <p:spPr/>
        <p:txBody>
          <a:bodyPr/>
          <a:lstStyle/>
          <a:p>
            <a:fld id="{C426DD1A-76A4-4DB0-A55B-F1D593052E44}" type="slidenum">
              <a:rPr lang="en-US" smtClean="0"/>
              <a:pPr/>
              <a:t>2</a:t>
            </a:fld>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Statement of Net Position</a:t>
            </a:r>
          </a:p>
        </p:txBody>
      </p:sp>
      <p:sp>
        <p:nvSpPr>
          <p:cNvPr id="3" name="Content Placeholder 2"/>
          <p:cNvSpPr>
            <a:spLocks noGrp="1"/>
          </p:cNvSpPr>
          <p:nvPr>
            <p:ph idx="1"/>
          </p:nvPr>
        </p:nvSpPr>
        <p:spPr/>
        <p:txBody>
          <a:bodyPr/>
          <a:lstStyle/>
          <a:p>
            <a:endParaRPr lang="en-US" dirty="0"/>
          </a:p>
        </p:txBody>
      </p:sp>
      <p:sp>
        <p:nvSpPr>
          <p:cNvPr id="6" name="Slide Number Placeholder 5"/>
          <p:cNvSpPr>
            <a:spLocks noGrp="1"/>
          </p:cNvSpPr>
          <p:nvPr>
            <p:ph type="sldNum" sz="quarter" idx="12"/>
          </p:nvPr>
        </p:nvSpPr>
        <p:spPr/>
        <p:txBody>
          <a:bodyPr/>
          <a:lstStyle/>
          <a:p>
            <a:fld id="{C426DD1A-76A4-4DB0-A55B-F1D593052E44}" type="slidenum">
              <a:rPr lang="en-US" smtClean="0"/>
              <a:pPr/>
              <a:t>3</a:t>
            </a:fld>
            <a:endParaRPr lang="en-US" dirty="0"/>
          </a:p>
        </p:txBody>
      </p:sp>
      <p:pic>
        <p:nvPicPr>
          <p:cNvPr id="7" name="Picture 6">
            <a:extLst>
              <a:ext uri="{FF2B5EF4-FFF2-40B4-BE49-F238E27FC236}">
                <a16:creationId xmlns:a16="http://schemas.microsoft.com/office/drawing/2014/main" id="{2499FEAD-44D0-2AC2-EBED-92F70F43B579}"/>
              </a:ext>
            </a:extLst>
          </p:cNvPr>
          <p:cNvPicPr>
            <a:picLocks noChangeAspect="1"/>
          </p:cNvPicPr>
          <p:nvPr/>
        </p:nvPicPr>
        <p:blipFill>
          <a:blip r:embed="rId3"/>
          <a:stretch>
            <a:fillRect/>
          </a:stretch>
        </p:blipFill>
        <p:spPr>
          <a:xfrm>
            <a:off x="2133600" y="1838477"/>
            <a:ext cx="4581525" cy="492442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Statement of Revenues, Expenses and Changes in Net Position</a:t>
            </a:r>
          </a:p>
        </p:txBody>
      </p:sp>
      <p:sp>
        <p:nvSpPr>
          <p:cNvPr id="3" name="Rectangle 2"/>
          <p:cNvSpPr>
            <a:spLocks noChangeArrowheads="1"/>
          </p:cNvSpPr>
          <p:nvPr/>
        </p:nvSpPr>
        <p:spPr bwMode="auto">
          <a:xfrm>
            <a:off x="178711" y="1737361"/>
            <a:ext cx="1113135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4" name="Slide Number Placeholder 3"/>
          <p:cNvSpPr>
            <a:spLocks noGrp="1"/>
          </p:cNvSpPr>
          <p:nvPr>
            <p:ph type="sldNum" sz="quarter" idx="12"/>
          </p:nvPr>
        </p:nvSpPr>
        <p:spPr/>
        <p:txBody>
          <a:bodyPr/>
          <a:lstStyle/>
          <a:p>
            <a:fld id="{C426DD1A-76A4-4DB0-A55B-F1D593052E44}" type="slidenum">
              <a:rPr lang="en-US" smtClean="0"/>
              <a:pPr/>
              <a:t>4</a:t>
            </a:fld>
            <a:endParaRPr lang="en-US" dirty="0"/>
          </a:p>
        </p:txBody>
      </p:sp>
      <p:pic>
        <p:nvPicPr>
          <p:cNvPr id="6" name="Picture 5">
            <a:extLst>
              <a:ext uri="{FF2B5EF4-FFF2-40B4-BE49-F238E27FC236}">
                <a16:creationId xmlns:a16="http://schemas.microsoft.com/office/drawing/2014/main" id="{1E0EB278-E9A2-F63E-C76A-16C331E07171}"/>
              </a:ext>
            </a:extLst>
          </p:cNvPr>
          <p:cNvPicPr>
            <a:picLocks noChangeAspect="1"/>
          </p:cNvPicPr>
          <p:nvPr/>
        </p:nvPicPr>
        <p:blipFill>
          <a:blip r:embed="rId3"/>
          <a:stretch>
            <a:fillRect/>
          </a:stretch>
        </p:blipFill>
        <p:spPr>
          <a:xfrm>
            <a:off x="1974188" y="1828802"/>
            <a:ext cx="5195623" cy="5014453"/>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Governmental Activities- Expenses</a:t>
            </a:r>
          </a:p>
        </p:txBody>
      </p:sp>
      <p:sp>
        <p:nvSpPr>
          <p:cNvPr id="3" name="Slide Number Placeholder 2"/>
          <p:cNvSpPr>
            <a:spLocks noGrp="1"/>
          </p:cNvSpPr>
          <p:nvPr>
            <p:ph type="sldNum" sz="quarter" idx="12"/>
          </p:nvPr>
        </p:nvSpPr>
        <p:spPr/>
        <p:txBody>
          <a:bodyPr/>
          <a:lstStyle/>
          <a:p>
            <a:fld id="{C426DD1A-76A4-4DB0-A55B-F1D593052E44}" type="slidenum">
              <a:rPr lang="en-US" smtClean="0"/>
              <a:pPr/>
              <a:t>5</a:t>
            </a:fld>
            <a:endParaRPr lang="en-US" dirty="0"/>
          </a:p>
        </p:txBody>
      </p:sp>
      <p:pic>
        <p:nvPicPr>
          <p:cNvPr id="5" name="Picture 4">
            <a:extLst>
              <a:ext uri="{FF2B5EF4-FFF2-40B4-BE49-F238E27FC236}">
                <a16:creationId xmlns:a16="http://schemas.microsoft.com/office/drawing/2014/main" id="{415D5A00-6EF3-3638-5DC7-9F46EBD3FCA8}"/>
              </a:ext>
            </a:extLst>
          </p:cNvPr>
          <p:cNvPicPr>
            <a:picLocks noChangeAspect="1"/>
          </p:cNvPicPr>
          <p:nvPr/>
        </p:nvPicPr>
        <p:blipFill>
          <a:blip r:embed="rId3"/>
          <a:stretch>
            <a:fillRect/>
          </a:stretch>
        </p:blipFill>
        <p:spPr>
          <a:xfrm>
            <a:off x="854565" y="1828800"/>
            <a:ext cx="7603635" cy="3976688"/>
          </a:xfrm>
          <a:prstGeom prst="rect">
            <a:avLst/>
          </a:prstGeom>
        </p:spPr>
      </p:pic>
    </p:spTree>
    <p:extLst>
      <p:ext uri="{BB962C8B-B14F-4D97-AF65-F5344CB8AC3E}">
        <p14:creationId xmlns:p14="http://schemas.microsoft.com/office/powerpoint/2010/main" val="28024011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General Fund</a:t>
            </a:r>
          </a:p>
        </p:txBody>
      </p:sp>
      <p:sp>
        <p:nvSpPr>
          <p:cNvPr id="3" name="Content Placeholder 2"/>
          <p:cNvSpPr>
            <a:spLocks noGrp="1"/>
          </p:cNvSpPr>
          <p:nvPr>
            <p:ph idx="1"/>
          </p:nvPr>
        </p:nvSpPr>
        <p:spPr>
          <a:xfrm>
            <a:off x="822959" y="1845734"/>
            <a:ext cx="7543801" cy="4250266"/>
          </a:xfrm>
        </p:spPr>
        <p:txBody>
          <a:bodyPr>
            <a:normAutofit fontScale="85000" lnSpcReduction="10000"/>
          </a:bodyPr>
          <a:lstStyle/>
          <a:p>
            <a:pPr algn="just"/>
            <a:r>
              <a:rPr lang="en-US" dirty="0"/>
              <a:t>- Budget Comparison Schedule starting on page 36</a:t>
            </a:r>
          </a:p>
          <a:p>
            <a:pPr algn="just"/>
            <a:r>
              <a:rPr lang="en-US" dirty="0"/>
              <a:t>- Actual amounts were favorable compared to the budget by $3,636,029</a:t>
            </a:r>
          </a:p>
          <a:p>
            <a:pPr lvl="1" algn="just"/>
            <a:r>
              <a:rPr lang="en-US" dirty="0"/>
              <a:t>This is a combination of revenues and expenses</a:t>
            </a:r>
          </a:p>
          <a:p>
            <a:pPr lvl="2" algn="just"/>
            <a:r>
              <a:rPr lang="en-US" dirty="0"/>
              <a:t>Revenues are over budget $2,466,000, largely due to taxes by $1,765,000 followed by investment income by $273,000</a:t>
            </a:r>
          </a:p>
          <a:p>
            <a:pPr lvl="2" algn="just"/>
            <a:r>
              <a:rPr lang="en-US" dirty="0"/>
              <a:t>Expenses are under budget by $1,170,000. Various expense categories experienced savings, specifically general government by $943,000 and capital outlay by $287,000.</a:t>
            </a:r>
          </a:p>
          <a:p>
            <a:pPr algn="just"/>
            <a:r>
              <a:rPr lang="en-US" dirty="0"/>
              <a:t>- Net change in fund balance for 2026 was an increase of $3,888,029 compared to an increase of $2,586,848 in 2025.</a:t>
            </a:r>
          </a:p>
          <a:p>
            <a:pPr algn="just"/>
            <a:r>
              <a:rPr lang="en-US" dirty="0"/>
              <a:t>- Unassigned fund balance totaling $19,827,527 or 80% of general fund </a:t>
            </a:r>
            <a:br>
              <a:rPr lang="en-US" dirty="0"/>
            </a:br>
            <a:r>
              <a:rPr lang="en-US" dirty="0" err="1"/>
              <a:t>fund</a:t>
            </a:r>
            <a:r>
              <a:rPr lang="en-US" dirty="0"/>
              <a:t> balance.</a:t>
            </a:r>
          </a:p>
          <a:p>
            <a:pPr lvl="1" algn="just"/>
            <a:r>
              <a:rPr lang="en-US" dirty="0"/>
              <a:t>GFOA recommends, at minimum, the general fund have no less than two months of operating expenditures in unassigned fund balance. </a:t>
            </a:r>
          </a:p>
          <a:p>
            <a:pPr lvl="1" algn="just"/>
            <a:r>
              <a:rPr lang="en-US" dirty="0"/>
              <a:t>Restricted fund balance includes transfer taxes, escrow funds held on behalf of others, municipal street aid grant, and impact fees held on behalf of the volunteer fire company.</a:t>
            </a:r>
          </a:p>
          <a:p>
            <a:pPr lvl="1" algn="just"/>
            <a:r>
              <a:rPr lang="en-US" dirty="0"/>
              <a:t>Committed fund balance includes funds held for economic development, the future police department, and long-term reserves.</a:t>
            </a:r>
          </a:p>
        </p:txBody>
      </p:sp>
      <p:sp>
        <p:nvSpPr>
          <p:cNvPr id="4" name="Slide Number Placeholder 3"/>
          <p:cNvSpPr>
            <a:spLocks noGrp="1"/>
          </p:cNvSpPr>
          <p:nvPr>
            <p:ph type="sldNum" sz="quarter" idx="12"/>
          </p:nvPr>
        </p:nvSpPr>
        <p:spPr/>
        <p:txBody>
          <a:bodyPr/>
          <a:lstStyle/>
          <a:p>
            <a:fld id="{C426DD1A-76A4-4DB0-A55B-F1D593052E44}" type="slidenum">
              <a:rPr lang="en-US" smtClean="0"/>
              <a:pPr/>
              <a:t>6</a:t>
            </a:fld>
            <a:endParaRPr lang="en-US" dirty="0"/>
          </a:p>
        </p:txBody>
      </p:sp>
    </p:spTree>
    <p:extLst>
      <p:ext uri="{BB962C8B-B14F-4D97-AF65-F5344CB8AC3E}">
        <p14:creationId xmlns:p14="http://schemas.microsoft.com/office/powerpoint/2010/main" val="38526155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GASB 68, Delaware Public Employee’s Retirement System Update</a:t>
            </a:r>
          </a:p>
        </p:txBody>
      </p:sp>
      <p:sp>
        <p:nvSpPr>
          <p:cNvPr id="3" name="Content Placeholder 2"/>
          <p:cNvSpPr>
            <a:spLocks noGrp="1"/>
          </p:cNvSpPr>
          <p:nvPr>
            <p:ph idx="1"/>
          </p:nvPr>
        </p:nvSpPr>
        <p:spPr>
          <a:xfrm>
            <a:off x="846830" y="1905000"/>
            <a:ext cx="7543801" cy="4023360"/>
          </a:xfrm>
        </p:spPr>
        <p:txBody>
          <a:bodyPr/>
          <a:lstStyle/>
          <a:p>
            <a:pPr algn="just"/>
            <a:r>
              <a:rPr lang="en-US" dirty="0"/>
              <a:t>- Pages 30 through 31 of the footnotes.</a:t>
            </a:r>
          </a:p>
          <a:p>
            <a:pPr algn="just"/>
            <a:r>
              <a:rPr lang="en-US" dirty="0"/>
              <a:t>- Liability is measured as of June 30, 2025, the latest audit available from the pension system and actuary information.</a:t>
            </a:r>
          </a:p>
          <a:p>
            <a:pPr algn="just"/>
            <a:r>
              <a:rPr lang="en-US" dirty="0"/>
              <a:t>- Contributions were $19,423 during the year ended April 30, 2026. The Town has consistently fully funded the required contribution for the retirement plans.</a:t>
            </a:r>
          </a:p>
          <a:p>
            <a:endParaRPr lang="en-US" dirty="0"/>
          </a:p>
        </p:txBody>
      </p:sp>
      <p:sp>
        <p:nvSpPr>
          <p:cNvPr id="4" name="Slide Number Placeholder 3"/>
          <p:cNvSpPr>
            <a:spLocks noGrp="1"/>
          </p:cNvSpPr>
          <p:nvPr>
            <p:ph type="sldNum" sz="quarter" idx="12"/>
          </p:nvPr>
        </p:nvSpPr>
        <p:spPr/>
        <p:txBody>
          <a:bodyPr/>
          <a:lstStyle/>
          <a:p>
            <a:fld id="{C426DD1A-76A4-4DB0-A55B-F1D593052E44}" type="slidenum">
              <a:rPr lang="en-US" smtClean="0"/>
              <a:pPr/>
              <a:t>7</a:t>
            </a:fld>
            <a:endParaRPr lang="en-US" dirty="0"/>
          </a:p>
        </p:txBody>
      </p:sp>
    </p:spTree>
    <p:extLst>
      <p:ext uri="{BB962C8B-B14F-4D97-AF65-F5344CB8AC3E}">
        <p14:creationId xmlns:p14="http://schemas.microsoft.com/office/powerpoint/2010/main" val="41530154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Auditor Communications</a:t>
            </a:r>
          </a:p>
        </p:txBody>
      </p:sp>
      <p:sp>
        <p:nvSpPr>
          <p:cNvPr id="3" name="Content Placeholder 2"/>
          <p:cNvSpPr>
            <a:spLocks noGrp="1"/>
          </p:cNvSpPr>
          <p:nvPr>
            <p:ph idx="1"/>
          </p:nvPr>
        </p:nvSpPr>
        <p:spPr/>
        <p:txBody>
          <a:bodyPr>
            <a:normAutofit/>
          </a:bodyPr>
          <a:lstStyle/>
          <a:p>
            <a:pPr algn="just"/>
            <a:r>
              <a:rPr lang="en-US" sz="2400" dirty="0"/>
              <a:t>Management Letter on Pages 1 and 2.</a:t>
            </a:r>
          </a:p>
          <a:p>
            <a:pPr lvl="1" algn="just"/>
            <a:r>
              <a:rPr lang="en-US" sz="2000" dirty="0"/>
              <a:t>Review and approval of journal entries</a:t>
            </a:r>
          </a:p>
          <a:p>
            <a:pPr lvl="1" algn="just"/>
            <a:r>
              <a:rPr lang="en-US" sz="2000" dirty="0"/>
              <a:t>Year-end financial close process</a:t>
            </a:r>
          </a:p>
          <a:p>
            <a:pPr lvl="1" algn="just"/>
            <a:r>
              <a:rPr lang="en-US" sz="2000" dirty="0"/>
              <a:t>Adjustment for investment account activity</a:t>
            </a:r>
          </a:p>
          <a:p>
            <a:pPr algn="just"/>
            <a:r>
              <a:rPr lang="en-US" sz="2400" dirty="0"/>
              <a:t>Required Auditor Communications with Those Charged with Governance on Pages 3 through 6.</a:t>
            </a:r>
            <a:endParaRPr lang="en-US" dirty="0"/>
          </a:p>
          <a:p>
            <a:pPr>
              <a:buNone/>
            </a:pPr>
            <a:endParaRPr lang="en-US" dirty="0"/>
          </a:p>
        </p:txBody>
      </p:sp>
      <p:sp>
        <p:nvSpPr>
          <p:cNvPr id="4" name="Slide Number Placeholder 3"/>
          <p:cNvSpPr>
            <a:spLocks noGrp="1"/>
          </p:cNvSpPr>
          <p:nvPr>
            <p:ph type="sldNum" sz="quarter" idx="12"/>
          </p:nvPr>
        </p:nvSpPr>
        <p:spPr/>
        <p:txBody>
          <a:bodyPr/>
          <a:lstStyle/>
          <a:p>
            <a:fld id="{C426DD1A-76A4-4DB0-A55B-F1D593052E44}" type="slidenum">
              <a:rPr lang="en-US" smtClean="0"/>
              <a:pPr/>
              <a:t>8</a:t>
            </a:fld>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Current Accounting Pronouncements</a:t>
            </a:r>
          </a:p>
        </p:txBody>
      </p:sp>
      <p:sp>
        <p:nvSpPr>
          <p:cNvPr id="3" name="Content Placeholder 2"/>
          <p:cNvSpPr>
            <a:spLocks noGrp="1"/>
          </p:cNvSpPr>
          <p:nvPr>
            <p:ph idx="1"/>
          </p:nvPr>
        </p:nvSpPr>
        <p:spPr/>
        <p:txBody>
          <a:bodyPr/>
          <a:lstStyle/>
          <a:p>
            <a:pPr algn="just"/>
            <a:r>
              <a:rPr lang="en-US" dirty="0"/>
              <a:t>GASB Statement No. 102, </a:t>
            </a:r>
            <a:r>
              <a:rPr lang="en-US" i="1" dirty="0"/>
              <a:t>Certain Risk Disclosures</a:t>
            </a:r>
            <a:r>
              <a:rPr lang="en-US" dirty="0"/>
              <a:t>, will be effective for the Town beginning with the year ending April 30, 2026. This statement establishes requirements to disclose certain risks faced by governments.</a:t>
            </a:r>
          </a:p>
        </p:txBody>
      </p:sp>
      <p:sp>
        <p:nvSpPr>
          <p:cNvPr id="4" name="Slide Number Placeholder 3"/>
          <p:cNvSpPr>
            <a:spLocks noGrp="1"/>
          </p:cNvSpPr>
          <p:nvPr>
            <p:ph type="sldNum" sz="quarter" idx="12"/>
          </p:nvPr>
        </p:nvSpPr>
        <p:spPr/>
        <p:txBody>
          <a:bodyPr/>
          <a:lstStyle/>
          <a:p>
            <a:fld id="{C426DD1A-76A4-4DB0-A55B-F1D593052E44}" type="slidenum">
              <a:rPr lang="en-US" smtClean="0"/>
              <a:pPr/>
              <a:t>9</a:t>
            </a:fld>
            <a:endParaRPr lang="en-US" dirty="0"/>
          </a:p>
        </p:txBody>
      </p:sp>
    </p:spTree>
    <p:extLst>
      <p:ext uri="{BB962C8B-B14F-4D97-AF65-F5344CB8AC3E}">
        <p14:creationId xmlns:p14="http://schemas.microsoft.com/office/powerpoint/2010/main" val="2162422915"/>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3577</TotalTime>
  <Words>1391</Words>
  <Application>Microsoft Office PowerPoint</Application>
  <PresentationFormat>On-screen Show (4:3)</PresentationFormat>
  <Paragraphs>103</Paragraphs>
  <Slides>11</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Retrospect</vt:lpstr>
      <vt:lpstr>Town of Millville, Delaware</vt:lpstr>
      <vt:lpstr>Opinion</vt:lpstr>
      <vt:lpstr>Statement of Net Position</vt:lpstr>
      <vt:lpstr>Statement of Revenues, Expenses and Changes in Net Position</vt:lpstr>
      <vt:lpstr>Governmental Activities- Expenses</vt:lpstr>
      <vt:lpstr>General Fund</vt:lpstr>
      <vt:lpstr>GASB 68, Delaware Public Employee’s Retirement System Update</vt:lpstr>
      <vt:lpstr>Auditor Communications</vt:lpstr>
      <vt:lpstr>Current Accounting Pronouncements</vt:lpstr>
      <vt:lpstr>Future Accounting Pronouncements</vt:lpstr>
      <vt:lpstr>Questions</vt:lpstr>
    </vt:vector>
  </TitlesOfParts>
  <Company>PKS &amp;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Wor-Wic Community College</dc:title>
  <dc:creator>PKS</dc:creator>
  <cp:lastModifiedBy>Lindsey Keen</cp:lastModifiedBy>
  <cp:revision>381</cp:revision>
  <cp:lastPrinted>2025-08-26T21:42:02Z</cp:lastPrinted>
  <dcterms:created xsi:type="dcterms:W3CDTF">2009-10-07T12:59:19Z</dcterms:created>
  <dcterms:modified xsi:type="dcterms:W3CDTF">2026-08-01T22:04:38Z</dcterms:modified>
</cp:coreProperties>
</file>

<file path=docProps/custom.xml><?xml version="1.0" encoding="utf-8"?>
<op:Properties xmlns:op="http://schemas.openxmlformats.org/officeDocument/2006/custom-properties">
  <op:property fmtid="{D5CDD505-2E9C-101B-9397-08002B2CF9AE}" pid="2" name="tabName">
    <vt:lpwstr xmlns:vt="http://schemas.openxmlformats.org/officeDocument/2006/docPropsVTypes">Presentation</vt:lpwstr>
  </op:property>
  <op:property fmtid="{D5CDD505-2E9C-101B-9397-08002B2CF9AE}" pid="3" name="tabIndex">
    <vt:lpwstr xmlns:vt="http://schemas.openxmlformats.org/officeDocument/2006/docPropsVTypes">4</vt:lpwstr>
  </op:property>
  <op:property fmtid="{D5CDD505-2E9C-101B-9397-08002B2CF9AE}" pid="4" name="workpaperIndex">
    <vt:lpwstr xmlns:vt="http://schemas.openxmlformats.org/officeDocument/2006/docPropsVTypes"/>
  </op:property>
</op:Properties>
</file>