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73" r:id="rId3"/>
    <p:sldId id="279" r:id="rId4"/>
    <p:sldId id="280" r:id="rId5"/>
    <p:sldId id="281" r:id="rId6"/>
    <p:sldId id="263" r:id="rId7"/>
    <p:sldId id="270" r:id="rId8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95000" autoAdjust="0"/>
  </p:normalViewPr>
  <p:slideViewPr>
    <p:cSldViewPr>
      <p:cViewPr varScale="1">
        <p:scale>
          <a:sx n="90" d="100"/>
          <a:sy n="90" d="100"/>
        </p:scale>
        <p:origin x="972" y="12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5/6/2026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5/6/2026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5/6/2026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1812" y="685800"/>
            <a:ext cx="11125200" cy="388620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Evans Park </a:t>
            </a:r>
            <a:br>
              <a:rPr lang="en-US" sz="8800" dirty="0"/>
            </a:br>
            <a:r>
              <a:rPr lang="en-US" sz="8800" dirty="0"/>
              <a:t>Game Tables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612" y="5943600"/>
            <a:ext cx="5029201" cy="1143000"/>
          </a:xfrm>
        </p:spPr>
        <p:txBody>
          <a:bodyPr/>
          <a:lstStyle/>
          <a:p>
            <a:r>
              <a:rPr lang="en-US" dirty="0"/>
              <a:t>BY:   Eric Evans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29355" y="231091"/>
            <a:ext cx="7010401" cy="1144556"/>
          </a:xfrm>
        </p:spPr>
        <p:txBody>
          <a:bodyPr>
            <a:normAutofit/>
          </a:bodyPr>
          <a:lstStyle/>
          <a:p>
            <a:r>
              <a:rPr lang="en-US" sz="5400" b="1" dirty="0"/>
              <a:t>Game Table Project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827212" y="2514600"/>
            <a:ext cx="7924800" cy="3733800"/>
          </a:xfrm>
        </p:spPr>
        <p:txBody>
          <a:bodyPr>
            <a:normAutofit/>
          </a:bodyPr>
          <a:lstStyle/>
          <a:p>
            <a:r>
              <a:rPr lang="en-US" dirty="0"/>
              <a:t>Suggestion -- Concrete for durability vs Metal</a:t>
            </a:r>
          </a:p>
          <a:p>
            <a:r>
              <a:rPr lang="en-US" dirty="0"/>
              <a:t>Cement walkways attach everything.  No trimming needed.</a:t>
            </a:r>
          </a:p>
          <a:p>
            <a:r>
              <a:rPr lang="en-US" dirty="0"/>
              <a:t>4-foot walkways to accommodate wheelchairs.</a:t>
            </a:r>
          </a:p>
          <a:p>
            <a:r>
              <a:rPr lang="en-US" dirty="0"/>
              <a:t>Prefer the concrete tables, longer lasting.   Metal tables will still need the same amount of concrete under.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4600A3-CA2D-8C48-2E03-5D71D78F3B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8276BBE-D87B-232F-0009-45C1D0579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2" y="381000"/>
            <a:ext cx="7010401" cy="1144556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Concrete Tables</a:t>
            </a:r>
            <a:br>
              <a:rPr lang="en-US" sz="5400" b="1" dirty="0"/>
            </a:br>
            <a:r>
              <a:rPr lang="en-US" sz="5400" b="1" dirty="0"/>
              <a:t>T6140  and T6205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3D2B6B5-74D8-A350-809D-C5347DFBA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30" y="1724834"/>
            <a:ext cx="5105399" cy="4752166"/>
          </a:xfrm>
        </p:spPr>
        <p:txBody>
          <a:bodyPr>
            <a:normAutofit fontScale="92500"/>
          </a:bodyPr>
          <a:lstStyle/>
          <a:p>
            <a:r>
              <a:rPr lang="en-US" dirty="0"/>
              <a:t>Game Table Samples Shown.</a:t>
            </a:r>
          </a:p>
          <a:p>
            <a:r>
              <a:rPr lang="en-US" dirty="0"/>
              <a:t> Cement walkways attach everything.</a:t>
            </a:r>
          </a:p>
          <a:p>
            <a:r>
              <a:rPr lang="en-US" dirty="0"/>
              <a:t>4-foot walkways to accommodate wheelchairs.</a:t>
            </a:r>
          </a:p>
          <a:p>
            <a:endParaRPr lang="en-US" dirty="0"/>
          </a:p>
          <a:p>
            <a:r>
              <a:rPr lang="en-US" dirty="0"/>
              <a:t>T6140 – Round table with checkerboard.</a:t>
            </a:r>
          </a:p>
          <a:p>
            <a:pPr lvl="1"/>
            <a:r>
              <a:rPr lang="en-US" dirty="0"/>
              <a:t>68” Diam.    / cement 140” diam.</a:t>
            </a:r>
          </a:p>
          <a:p>
            <a:r>
              <a:rPr lang="en-US" dirty="0"/>
              <a:t>T6205 – Square table with checkerboard</a:t>
            </a:r>
          </a:p>
          <a:p>
            <a:pPr lvl="1"/>
            <a:r>
              <a:rPr lang="en-US" dirty="0"/>
              <a:t>68” Square / cement 140” square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5C50D0-3336-A53F-D348-6357728F94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4" t="11470" r="2174"/>
          <a:stretch>
            <a:fillRect/>
          </a:stretch>
        </p:blipFill>
        <p:spPr>
          <a:xfrm>
            <a:off x="5942012" y="80893"/>
            <a:ext cx="3809999" cy="3135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BEA681-6C3A-F8EC-55E4-57EFFFB95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412" y="3315096"/>
            <a:ext cx="3900487" cy="3443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D8236C-93DE-A402-A347-06864200E601}"/>
              </a:ext>
            </a:extLst>
          </p:cNvPr>
          <p:cNvSpPr txBox="1"/>
          <p:nvPr/>
        </p:nvSpPr>
        <p:spPr>
          <a:xfrm>
            <a:off x="9949655" y="229198"/>
            <a:ext cx="1493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QUOTED PRICE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$1,855.00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0A8088-F00C-8189-63F5-802D5F5F8C05}"/>
              </a:ext>
            </a:extLst>
          </p:cNvPr>
          <p:cNvSpPr txBox="1"/>
          <p:nvPr/>
        </p:nvSpPr>
        <p:spPr>
          <a:xfrm>
            <a:off x="6414321" y="5449738"/>
            <a:ext cx="1493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QUOTED PRICE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$1,630.00</a:t>
            </a:r>
          </a:p>
        </p:txBody>
      </p:sp>
    </p:spTree>
    <p:extLst>
      <p:ext uri="{BB962C8B-B14F-4D97-AF65-F5344CB8AC3E}">
        <p14:creationId xmlns:p14="http://schemas.microsoft.com/office/powerpoint/2010/main" val="14808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CDC11-90BB-7D84-C7BB-0CE997B46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6EF8752-6F9A-8BA7-CCC5-38500EDFD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381000"/>
            <a:ext cx="7010401" cy="1144556"/>
          </a:xfrm>
        </p:spPr>
        <p:txBody>
          <a:bodyPr>
            <a:normAutofit fontScale="90000"/>
          </a:bodyPr>
          <a:lstStyle/>
          <a:p>
            <a:r>
              <a:rPr lang="en-US" sz="5400" b="1" dirty="0"/>
              <a:t>Concrete Tables </a:t>
            </a:r>
            <a:br>
              <a:rPr lang="en-US" sz="5400" b="1" dirty="0"/>
            </a:br>
            <a:r>
              <a:rPr lang="en-US" sz="5400" b="1" dirty="0"/>
              <a:t>T7300  and T6060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3A4D00D1-D079-936E-9436-5573113BD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30" y="1724834"/>
            <a:ext cx="5105399" cy="4752166"/>
          </a:xfrm>
        </p:spPr>
        <p:txBody>
          <a:bodyPr>
            <a:normAutofit fontScale="92500"/>
          </a:bodyPr>
          <a:lstStyle/>
          <a:p>
            <a:r>
              <a:rPr lang="en-US" dirty="0"/>
              <a:t>Game Table Samples Shown.</a:t>
            </a:r>
          </a:p>
          <a:p>
            <a:r>
              <a:rPr lang="en-US" dirty="0"/>
              <a:t> Cement walkways attach everything.</a:t>
            </a:r>
          </a:p>
          <a:p>
            <a:r>
              <a:rPr lang="en-US" dirty="0"/>
              <a:t>4-foot walkways to accommodate wheelchairs.</a:t>
            </a:r>
          </a:p>
          <a:p>
            <a:endParaRPr lang="en-US" dirty="0"/>
          </a:p>
          <a:p>
            <a:r>
              <a:rPr lang="en-US" dirty="0"/>
              <a:t>T7300 – Rectangle table with backgammon &amp; checkerboard.</a:t>
            </a:r>
          </a:p>
          <a:p>
            <a:pPr lvl="1"/>
            <a:r>
              <a:rPr lang="en-US" dirty="0"/>
              <a:t>72” x 68” / cement  144” x 140”</a:t>
            </a:r>
          </a:p>
          <a:p>
            <a:r>
              <a:rPr lang="en-US" dirty="0"/>
              <a:t>T7155 – Square table with checkerboard</a:t>
            </a:r>
          </a:p>
          <a:p>
            <a:pPr lvl="1"/>
            <a:r>
              <a:rPr lang="en-US" dirty="0"/>
              <a:t>36” square x 27” high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55B028-3D60-A6CE-3652-8121E6328FD2}"/>
              </a:ext>
            </a:extLst>
          </p:cNvPr>
          <p:cNvSpPr txBox="1"/>
          <p:nvPr/>
        </p:nvSpPr>
        <p:spPr>
          <a:xfrm>
            <a:off x="9949655" y="229198"/>
            <a:ext cx="1493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QUOTED PRICE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$2,395.00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554DA8-3B59-E342-6D99-D36785525FF5}"/>
              </a:ext>
            </a:extLst>
          </p:cNvPr>
          <p:cNvSpPr txBox="1"/>
          <p:nvPr/>
        </p:nvSpPr>
        <p:spPr>
          <a:xfrm>
            <a:off x="6246812" y="3951146"/>
            <a:ext cx="1981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NON-QUOTE PRICE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$1,720.00 + cost of stencil chairs  (more child size)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25DB00-298A-980D-7BE2-7FDBFD0733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99669"/>
            <a:ext cx="3855243" cy="31611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24E459-B931-60FA-23F6-F20CFC68A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8012" y="3520969"/>
            <a:ext cx="3771900" cy="310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3E77C-2F93-6870-8517-C8DCE721A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E3E8725-0ABA-0A85-2AA1-DE03BBFDB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12" y="229198"/>
            <a:ext cx="6781801" cy="1144556"/>
          </a:xfrm>
        </p:spPr>
        <p:txBody>
          <a:bodyPr>
            <a:normAutofit/>
          </a:bodyPr>
          <a:lstStyle/>
          <a:p>
            <a:r>
              <a:rPr lang="en-US" sz="5400" b="1" dirty="0"/>
              <a:t>Metal Table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B6D5F17-4C28-C9CE-420A-C5ADAA8DE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030" y="1724834"/>
            <a:ext cx="5105399" cy="47521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Metal Table Sample Shown</a:t>
            </a:r>
          </a:p>
          <a:p>
            <a:r>
              <a:rPr lang="en-US" dirty="0"/>
              <a:t> Cement walkways attach everything.</a:t>
            </a:r>
          </a:p>
          <a:p>
            <a:r>
              <a:rPr lang="en-US" dirty="0"/>
              <a:t>4-foot walkways to accommodate wheelchairs.</a:t>
            </a:r>
          </a:p>
          <a:p>
            <a:r>
              <a:rPr lang="en-US" dirty="0"/>
              <a:t>Matches other similar in park.  Will secure with concrete.   Can get square or round table.</a:t>
            </a:r>
          </a:p>
          <a:p>
            <a:endParaRPr lang="en-US" dirty="0"/>
          </a:p>
          <a:p>
            <a:r>
              <a:rPr lang="en-US" dirty="0"/>
              <a:t>Model H-7951(Sq) or H-7952 (round) 152” Diam.   /  46”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0EE8B-B406-0581-61D1-D2AA4A75E47E}"/>
              </a:ext>
            </a:extLst>
          </p:cNvPr>
          <p:cNvSpPr txBox="1"/>
          <p:nvPr/>
        </p:nvSpPr>
        <p:spPr>
          <a:xfrm>
            <a:off x="7710125" y="4099145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NON-QUOTE PRICE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Square $1,230.00   Round $1,250.00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4EC538-0D27-D1BF-E68E-F8A872FB6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23992"/>
              </p:ext>
            </p:extLst>
          </p:nvPr>
        </p:nvGraphicFramePr>
        <p:xfrm>
          <a:off x="6921015" y="310498"/>
          <a:ext cx="4702420" cy="3579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2190750" imgH="1666875" progId="Acrobat.Document.DC">
                  <p:embed/>
                </p:oleObj>
              </mc:Choice>
              <mc:Fallback>
                <p:oleObj name="Acrobat Document" r:id="rId2" imgW="2190750" imgH="166687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21015" y="310498"/>
                        <a:ext cx="4702420" cy="3579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10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0296" y="-220351"/>
            <a:ext cx="10213716" cy="1144556"/>
          </a:xfrm>
        </p:spPr>
        <p:txBody>
          <a:bodyPr>
            <a:normAutofit/>
          </a:bodyPr>
          <a:lstStyle/>
          <a:p>
            <a:r>
              <a:rPr lang="en-US" sz="5400" b="1" dirty="0"/>
              <a:t>Closer Image – Location of tables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6F9101-B1BD-BB0C-61FD-D09D0EBB0D76}"/>
              </a:ext>
            </a:extLst>
          </p:cNvPr>
          <p:cNvSpPr txBox="1"/>
          <p:nvPr/>
        </p:nvSpPr>
        <p:spPr>
          <a:xfrm>
            <a:off x="9142412" y="1650488"/>
            <a:ext cx="227418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Circles represent tables.  Square is corn hole.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775F1CF-812C-0D67-449B-D6D99CB78B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758564"/>
              </p:ext>
            </p:extLst>
          </p:nvPr>
        </p:nvGraphicFramePr>
        <p:xfrm>
          <a:off x="446814" y="838200"/>
          <a:ext cx="7247798" cy="58600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4486275" imgH="3629025" progId="Acrobat.Document.DC">
                  <p:embed/>
                </p:oleObj>
              </mc:Choice>
              <mc:Fallback>
                <p:oleObj name="Acrobat Document" r:id="rId3" imgW="4486275" imgH="3629025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814" y="838200"/>
                        <a:ext cx="7247798" cy="58600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32D4F06B-6472-7E58-722A-BBF1FC7AEE98}"/>
              </a:ext>
            </a:extLst>
          </p:cNvPr>
          <p:cNvCxnSpPr>
            <a:cxnSpLocks/>
          </p:cNvCxnSpPr>
          <p:nvPr/>
        </p:nvCxnSpPr>
        <p:spPr>
          <a:xfrm rot="10800000" flipV="1">
            <a:off x="5068188" y="2326219"/>
            <a:ext cx="3962399" cy="1257301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138E2A41-797D-4D79-315D-0D929C36325F}"/>
              </a:ext>
            </a:extLst>
          </p:cNvPr>
          <p:cNvSpPr/>
          <p:nvPr/>
        </p:nvSpPr>
        <p:spPr>
          <a:xfrm>
            <a:off x="2548638" y="2954870"/>
            <a:ext cx="2590800" cy="26277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76200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>
            <a:extLst>
              <a:ext uri="{FF2B5EF4-FFF2-40B4-BE49-F238E27FC236}">
                <a16:creationId xmlns:a16="http://schemas.microsoft.com/office/drawing/2014/main" id="{F601CDAC-316A-31FB-8FB2-DA980A3F9FA9}"/>
              </a:ext>
            </a:extLst>
          </p:cNvPr>
          <p:cNvSpPr txBox="1">
            <a:spLocks/>
          </p:cNvSpPr>
          <p:nvPr/>
        </p:nvSpPr>
        <p:spPr>
          <a:xfrm>
            <a:off x="1598612" y="1143000"/>
            <a:ext cx="8686800" cy="480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5400" b="1" dirty="0"/>
              <a:t>Thank you!</a:t>
            </a:r>
          </a:p>
          <a:p>
            <a:pPr algn="ctr"/>
            <a:endParaRPr lang="en-US" sz="5400" b="1" dirty="0"/>
          </a:p>
          <a:p>
            <a:pPr algn="ctr"/>
            <a:r>
              <a:rPr lang="en-US" sz="5400" b="1" dirty="0"/>
              <a:t>Questions from Commissioners?</a:t>
            </a:r>
          </a:p>
        </p:txBody>
      </p:sp>
      <p:sp>
        <p:nvSpPr>
          <p:cNvPr id="3" name="Content Placeholder 13">
            <a:extLst>
              <a:ext uri="{FF2B5EF4-FFF2-40B4-BE49-F238E27FC236}">
                <a16:creationId xmlns:a16="http://schemas.microsoft.com/office/drawing/2014/main" id="{B0E766B7-7BB6-DDAC-9BB7-607F9B99D650}"/>
              </a:ext>
            </a:extLst>
          </p:cNvPr>
          <p:cNvSpPr txBox="1">
            <a:spLocks/>
          </p:cNvSpPr>
          <p:nvPr/>
        </p:nvSpPr>
        <p:spPr>
          <a:xfrm>
            <a:off x="2132012" y="3962400"/>
            <a:ext cx="8153400" cy="2269737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Making a motion to move ideas to Town Council for approval.</a:t>
            </a:r>
          </a:p>
        </p:txBody>
      </p:sp>
    </p:spTree>
    <p:extLst>
      <p:ext uri="{BB962C8B-B14F-4D97-AF65-F5344CB8AC3E}">
        <p14:creationId xmlns:p14="http://schemas.microsoft.com/office/powerpoint/2010/main" val="71145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1140</TotalTime>
  <Words>288</Words>
  <Application>Microsoft Office PowerPoint</Application>
  <PresentationFormat>Custom</PresentationFormat>
  <Paragraphs>50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Corbel</vt:lpstr>
      <vt:lpstr>Earthtones 16x9</vt:lpstr>
      <vt:lpstr>Acrobat Document</vt:lpstr>
      <vt:lpstr>Evans Park  Game Tables</vt:lpstr>
      <vt:lpstr>Game Table Project</vt:lpstr>
      <vt:lpstr>Concrete Tables T6140  and T6205</vt:lpstr>
      <vt:lpstr>Concrete Tables  T7300  and T6060</vt:lpstr>
      <vt:lpstr>Metal Table</vt:lpstr>
      <vt:lpstr>Closer Image – Location of tables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Trish Marcules</dc:creator>
  <cp:lastModifiedBy>Trish Marcules</cp:lastModifiedBy>
  <cp:revision>12</cp:revision>
  <dcterms:created xsi:type="dcterms:W3CDTF">2026-03-23T16:40:04Z</dcterms:created>
  <dcterms:modified xsi:type="dcterms:W3CDTF">2026-05-06T15:22:47Z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